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notesSlides/notesSlide2.xml" ContentType="application/vnd.openxmlformats-officedocument.presentationml.notesSlide+xml"/>
  <Override PartName="/ppt/charts/chart68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activeX/activeX2.xml" ContentType="application/vnd.ms-office.activeX+xml"/>
  <Override PartName="/ppt/charts/chart75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drawings/drawing17.xml" ContentType="application/vnd.openxmlformats-officedocument.drawingml.chartshapes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rawings/drawing24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rawings/drawing18.xml" ContentType="application/vnd.openxmlformats-officedocument.drawingml.chartshapes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rawings/drawing25.xml" ContentType="application/vnd.openxmlformats-officedocument.drawingml.chartshap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21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ppt/charts/chart7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drawings/drawing19.xml" ContentType="application/vnd.openxmlformats-officedocument.drawingml.chartshapes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rawings/drawing26.xml" ContentType="application/vnd.openxmlformats-officedocument.drawingml.chartshape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activeX/activeX1.xml" ContentType="application/vnd.ms-office.activeX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drawings/drawing27.xml" ContentType="application/vnd.openxmlformats-officedocument.drawingml.chartshapes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charts/chart6.xml" ContentType="application/vnd.openxmlformats-officedocument.drawingml.chart+xml"/>
  <Override PartName="/ppt/drawings/drawing23.xml" ContentType="application/vnd.openxmlformats-officedocument.drawingml.chartshapes+xml"/>
  <Override PartName="/ppt/drawings/drawing1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85" r:id="rId7"/>
    <p:sldId id="307" r:id="rId8"/>
    <p:sldId id="308" r:id="rId9"/>
    <p:sldId id="309" r:id="rId10"/>
    <p:sldId id="310" r:id="rId11"/>
    <p:sldId id="311" r:id="rId12"/>
    <p:sldId id="303" r:id="rId13"/>
    <p:sldId id="312" r:id="rId14"/>
    <p:sldId id="313" r:id="rId15"/>
    <p:sldId id="314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306" r:id="rId29"/>
    <p:sldId id="274" r:id="rId30"/>
    <p:sldId id="277" r:id="rId31"/>
    <p:sldId id="295" r:id="rId32"/>
    <p:sldId id="278" r:id="rId33"/>
    <p:sldId id="279" r:id="rId34"/>
    <p:sldId id="276" r:id="rId35"/>
    <p:sldId id="280" r:id="rId36"/>
    <p:sldId id="281" r:id="rId37"/>
    <p:sldId id="296" r:id="rId38"/>
    <p:sldId id="282" r:id="rId39"/>
    <p:sldId id="283" r:id="rId40"/>
    <p:sldId id="275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0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60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63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4.xlsx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1.xlsx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82.xlsx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_____Microsoft_Office_Excel83.xlsx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____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975308641975537E-2"/>
          <c:y val="3.086635926983939E-2"/>
          <c:w val="0.96095290172061132"/>
          <c:h val="0.76807919110253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2.58900797122582E-2"/>
                  <c:y val="7.25618504071748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376478,72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69753086419755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385615,63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16049382716052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384626,3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3148148148148147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369651,95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5432098765432258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372354,36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376478.71999999997</c:v>
                </c:pt>
                <c:pt idx="1">
                  <c:v>385615.63</c:v>
                </c:pt>
                <c:pt idx="2">
                  <c:v>384626.3</c:v>
                </c:pt>
                <c:pt idx="3">
                  <c:v>369651.95</c:v>
                </c:pt>
                <c:pt idx="4">
                  <c:v>372354.36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4.0123456790123468E-2"/>
                  <c:y val="2.80591533346169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392505,87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8580246913580245E-2"/>
                  <c:y val="0.121407117117683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385883,04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320866141732231E-2"/>
                  <c:y val="9.0702313008968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384626,3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9320987654320996E-2"/>
                  <c:y val="8.2623950781354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369651,95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5.2469014289880433E-2"/>
                  <c:y val="6.00335041488809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372354,36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392505.87</c:v>
                </c:pt>
                <c:pt idx="1">
                  <c:v>385883.04</c:v>
                </c:pt>
                <c:pt idx="2">
                  <c:v>384626.3</c:v>
                </c:pt>
                <c:pt idx="3">
                  <c:v>369651.95</c:v>
                </c:pt>
                <c:pt idx="4">
                  <c:v>372354.36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dLbls>
            <c:dLbl>
              <c:idx val="0"/>
              <c:layout>
                <c:manualLayout>
                  <c:x val="2.3148148148148147E-2"/>
                  <c:y val="-3.62809252035874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16027,14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802469135802578E-2"/>
                  <c:y val="3.62809252035874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267,41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6975308641975443E-2"/>
                  <c:y val="-1.088427756107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16027.140000000003</c:v>
                </c:pt>
                <c:pt idx="1">
                  <c:v>267.41000000000003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142131968"/>
        <c:axId val="142133504"/>
      </c:barChart>
      <c:catAx>
        <c:axId val="142131968"/>
        <c:scaling>
          <c:orientation val="minMax"/>
        </c:scaling>
        <c:axPos val="b"/>
        <c:tickLblPos val="nextTo"/>
        <c:crossAx val="142133504"/>
        <c:crosses val="autoZero"/>
        <c:auto val="1"/>
        <c:lblAlgn val="ctr"/>
        <c:lblOffset val="100"/>
      </c:catAx>
      <c:valAx>
        <c:axId val="142133504"/>
        <c:scaling>
          <c:orientation val="minMax"/>
        </c:scaling>
        <c:delete val="1"/>
        <c:axPos val="l"/>
        <c:numFmt formatCode="General" sourceLinked="1"/>
        <c:tickLblPos val="none"/>
        <c:crossAx val="14213196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770450568678919"/>
          <c:y val="0.91159796875260368"/>
          <c:w val="0.62476463011568895"/>
          <c:h val="8.840203124738547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0.76000000000000789</c:v>
                </c:pt>
              </c:numCache>
            </c:numRef>
          </c:val>
        </c:ser>
        <c:firstSliceAng val="0"/>
        <c:holeSize val="50"/>
      </c:doughnutChart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0.76000000000000789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2021год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264263024712406"/>
          <c:y val="0.17386877432178952"/>
          <c:w val="0.77471473950575265"/>
          <c:h val="0.377669097679107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1"/>
              <c:layout>
                <c:manualLayout>
                  <c:x val="2.7350550061915613E-2"/>
                  <c:y val="-4.4444133374394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18903,6 тыс.рублей</c:v>
                </c:pt>
                <c:pt idx="1">
                  <c:v>Налоги на имущество 10510,0 тыс. рублей</c:v>
                </c:pt>
                <c:pt idx="2">
                  <c:v>Акцизы по подакцизным товарам 5977,0 тыс. рублей</c:v>
                </c:pt>
                <c:pt idx="3">
                  <c:v>Налоги на совокупный доход 20577,5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0.33800000000000058</c:v>
                </c:pt>
                <c:pt idx="1">
                  <c:v>0.18800000000000025</c:v>
                </c:pt>
                <c:pt idx="2">
                  <c:v>0.10700000000000011</c:v>
                </c:pt>
                <c:pt idx="3">
                  <c:v>0.36700000000000038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6014"/>
          <c:w val="0.87095123130036634"/>
          <c:h val="0.33762615834710291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8167405466520706"/>
          <c:y val="1.99998600184776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33,9</a:t>
                    </a:r>
                  </a:p>
                  <a:p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</a:p>
                  <a:p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19619,6 тыс.рублей</c:v>
                </c:pt>
                <c:pt idx="1">
                  <c:v>Налоги на имущество 10846,3 тыс. рублей</c:v>
                </c:pt>
                <c:pt idx="2">
                  <c:v>Акцизы по подакцизным товарам 6251 тыс. рублей</c:v>
                </c:pt>
                <c:pt idx="3">
                  <c:v>Налоги на совокупный доход 21225,2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0.33900000000000058</c:v>
                </c:pt>
                <c:pt idx="1">
                  <c:v>0.18700000000000025</c:v>
                </c:pt>
                <c:pt idx="2">
                  <c:v>0.10800000000000011</c:v>
                </c:pt>
                <c:pt idx="3">
                  <c:v>0.36600000000000038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5126280830930305"/>
          <c:w val="0.87095123130036656"/>
          <c:h val="0.33540395167837955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dLbls>
            <c:dLbl>
              <c:idx val="0"/>
              <c:layout>
                <c:manualLayout>
                  <c:x val="2.7350550061915613E-2"/>
                  <c:y val="6.66662000615919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6752750309578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10,6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36,6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20773,4 тыс.рублей</c:v>
                </c:pt>
                <c:pt idx="1">
                  <c:v>Налоги на имущество 11182,5тыс. рублей</c:v>
                </c:pt>
                <c:pt idx="2">
                  <c:v>Акцизы по подакцизным товарам 6455,0 тыс. рублей</c:v>
                </c:pt>
                <c:pt idx="3">
                  <c:v>Налоги на совокупный доход 22184,5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0.34300000000000008</c:v>
                </c:pt>
                <c:pt idx="1">
                  <c:v>0.18500000000000022</c:v>
                </c:pt>
                <c:pt idx="2">
                  <c:v>0.10600000000000002</c:v>
                </c:pt>
                <c:pt idx="3">
                  <c:v>0.36600000000000038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60173"/>
          <c:w val="0.87095123130036656"/>
          <c:h val="0.3376261583471030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2.456723332505634E-2"/>
          <c:y val="0"/>
          <c:w val="0.95086553334989377"/>
          <c:h val="0.7288841029675381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16840.18999999997</c:v>
                </c:pt>
                <c:pt idx="1">
                  <c:v>19003.5</c:v>
                </c:pt>
                <c:pt idx="2">
                  <c:v>18903.599999999969</c:v>
                </c:pt>
                <c:pt idx="3" formatCode="General">
                  <c:v>19619.599999999969</c:v>
                </c:pt>
                <c:pt idx="4" formatCode="General">
                  <c:v>20773.400000000001</c:v>
                </c:pt>
              </c:numCache>
            </c:numRef>
          </c:val>
        </c:ser>
        <c:overlap val="100"/>
        <c:axId val="144329344"/>
        <c:axId val="144335232"/>
      </c:barChart>
      <c:catAx>
        <c:axId val="144329344"/>
        <c:scaling>
          <c:orientation val="minMax"/>
        </c:scaling>
        <c:axPos val="b"/>
        <c:tickLblPos val="nextTo"/>
        <c:crossAx val="144335232"/>
        <c:crosses val="autoZero"/>
        <c:auto val="1"/>
        <c:lblAlgn val="ctr"/>
        <c:lblOffset val="100"/>
      </c:catAx>
      <c:valAx>
        <c:axId val="144335232"/>
        <c:scaling>
          <c:orientation val="minMax"/>
        </c:scaling>
        <c:delete val="1"/>
        <c:axPos val="l"/>
        <c:numFmt formatCode="General" sourceLinked="1"/>
        <c:tickLblPos val="none"/>
        <c:crossAx val="144329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0.76200000000000356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0.76000000000000556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0.76000000000000778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3.0917657999578841E-2"/>
          <c:y val="7.4073555623990969E-2"/>
          <c:w val="0.96599057620046902"/>
          <c:h val="0.748635568993787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5792.8</c:v>
                </c:pt>
                <c:pt idx="1">
                  <c:v>5957.1</c:v>
                </c:pt>
                <c:pt idx="2">
                  <c:v>5977</c:v>
                </c:pt>
                <c:pt idx="3">
                  <c:v>6251</c:v>
                </c:pt>
                <c:pt idx="4">
                  <c:v>6455</c:v>
                </c:pt>
              </c:numCache>
            </c:numRef>
          </c:val>
        </c:ser>
        <c:gapWidth val="55"/>
        <c:overlap val="100"/>
        <c:axId val="141365632"/>
        <c:axId val="141367168"/>
      </c:barChart>
      <c:catAx>
        <c:axId val="141365632"/>
        <c:scaling>
          <c:orientation val="minMax"/>
        </c:scaling>
        <c:axPos val="b"/>
        <c:majorTickMark val="none"/>
        <c:tickLblPos val="nextTo"/>
        <c:crossAx val="141367168"/>
        <c:crosses val="autoZero"/>
        <c:auto val="1"/>
        <c:lblAlgn val="ctr"/>
        <c:lblOffset val="100"/>
      </c:catAx>
      <c:valAx>
        <c:axId val="1413671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36563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0.73400000000000065</c:v>
                </c:pt>
                <c:pt idx="1">
                  <c:v>0.26600000000000001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0.33000000000000423</c:v>
                </c:pt>
                <c:pt idx="1">
                  <c:v>0.67000000000000914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888888888888947E-2"/>
          <c:y val="0.10392828272477825"/>
          <c:w val="0.96604938271604934"/>
          <c:h val="0.7383643730573485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5432098765432159E-3"/>
                  <c:y val="-0.386940749697703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20801,05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6297511422183496E-3"/>
                  <c:y val="-0.399860242966607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19274,8 </a:t>
                    </a:r>
                  </a:p>
                  <a:p>
                    <a:r>
                      <a:rPr lang="ru-RU" sz="1400" b="0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086419753086384E-3"/>
                  <c:y val="-0.377267230955260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20577,5</a:t>
                    </a:r>
                  </a:p>
                  <a:p>
                    <a:r>
                      <a:rPr lang="ru-RU" sz="1400" b="0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0864197530864543E-3"/>
                  <c:y val="-0.36759371221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21225,2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5432098765432102E-3"/>
                  <c:y val="-0.424680280880327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22184,5 </a:t>
                    </a:r>
                  </a:p>
                  <a:p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20801.05</c:v>
                </c:pt>
                <c:pt idx="1">
                  <c:v>19274.8</c:v>
                </c:pt>
                <c:pt idx="2">
                  <c:v>20577.5</c:v>
                </c:pt>
                <c:pt idx="3">
                  <c:v>21225.200000000001</c:v>
                </c:pt>
                <c:pt idx="4">
                  <c:v>22184.5</c:v>
                </c:pt>
              </c:numCache>
            </c:numRef>
          </c:val>
        </c:ser>
        <c:overlap val="100"/>
        <c:axId val="149217280"/>
        <c:axId val="149218816"/>
      </c:barChart>
      <c:catAx>
        <c:axId val="149217280"/>
        <c:scaling>
          <c:orientation val="minMax"/>
        </c:scaling>
        <c:axPos val="b"/>
        <c:tickLblPos val="nextTo"/>
        <c:crossAx val="149218816"/>
        <c:crosses val="autoZero"/>
        <c:auto val="1"/>
        <c:lblAlgn val="ctr"/>
        <c:lblOffset val="100"/>
      </c:catAx>
      <c:valAx>
        <c:axId val="149218816"/>
        <c:scaling>
          <c:orientation val="minMax"/>
        </c:scaling>
        <c:delete val="1"/>
        <c:axPos val="l"/>
        <c:numFmt formatCode="General" sourceLinked="1"/>
        <c:tickLblPos val="none"/>
        <c:crossAx val="149217280"/>
        <c:crosses val="autoZero"/>
        <c:crossBetween val="between"/>
      </c:valAx>
      <c:spPr>
        <a:noFill/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2.6280009299642013E-2"/>
          <c:y val="5.4320607457593463E-2"/>
          <c:w val="0.73605449298084447"/>
          <c:h val="0.748635568993786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2018(отчет)</c:v>
                </c:pt>
                <c:pt idx="1">
                  <c:v>2019 год*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6670.4</c:v>
                </c:pt>
                <c:pt idx="1">
                  <c:v>6075.2</c:v>
                </c:pt>
                <c:pt idx="2">
                  <c:v>6589</c:v>
                </c:pt>
                <c:pt idx="3">
                  <c:v>6687.84</c:v>
                </c:pt>
                <c:pt idx="4">
                  <c:v>6781.46</c:v>
                </c:pt>
              </c:numCache>
            </c:numRef>
          </c:val>
        </c:ser>
        <c:gapWidth val="55"/>
        <c:overlap val="100"/>
        <c:axId val="149045632"/>
        <c:axId val="149047168"/>
      </c:barChart>
      <c:catAx>
        <c:axId val="149045632"/>
        <c:scaling>
          <c:orientation val="minMax"/>
        </c:scaling>
        <c:axPos val="b"/>
        <c:majorTickMark val="none"/>
        <c:tickLblPos val="nextTo"/>
        <c:crossAx val="149047168"/>
        <c:crosses val="autoZero"/>
        <c:auto val="1"/>
        <c:lblAlgn val="ctr"/>
        <c:lblOffset val="100"/>
      </c:catAx>
      <c:valAx>
        <c:axId val="1490471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04563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0.87000000000000643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0.77000000000000368</c:v>
                </c:pt>
                <c:pt idx="1">
                  <c:v>0.23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1.391294609981048E-2"/>
          <c:y val="4.9382370415994033E-2"/>
          <c:w val="0.73605449298084502"/>
          <c:h val="0.7486355689937871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(отчет)</c:v>
                </c:pt>
                <c:pt idx="1">
                  <c:v>2020 год*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6501.25</c:v>
                </c:pt>
                <c:pt idx="1">
                  <c:v>6589</c:v>
                </c:pt>
                <c:pt idx="2">
                  <c:v>10510</c:v>
                </c:pt>
                <c:pt idx="3">
                  <c:v>10846.3</c:v>
                </c:pt>
                <c:pt idx="4">
                  <c:v>11182.5</c:v>
                </c:pt>
              </c:numCache>
            </c:numRef>
          </c:val>
        </c:ser>
        <c:gapWidth val="55"/>
        <c:overlap val="100"/>
        <c:axId val="149477248"/>
        <c:axId val="149478784"/>
      </c:barChart>
      <c:catAx>
        <c:axId val="149477248"/>
        <c:scaling>
          <c:orientation val="minMax"/>
        </c:scaling>
        <c:axPos val="b"/>
        <c:majorTickMark val="none"/>
        <c:tickLblPos val="nextTo"/>
        <c:crossAx val="149478784"/>
        <c:crosses val="autoZero"/>
        <c:auto val="1"/>
        <c:lblAlgn val="ctr"/>
        <c:lblOffset val="100"/>
      </c:catAx>
      <c:valAx>
        <c:axId val="1494787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47724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0.87000000000000688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264263024712406"/>
          <c:y val="0.19889387244045606"/>
          <c:w val="0.77471473950575265"/>
          <c:h val="0.37639273021508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0940220024766263"/>
                  <c:y val="2.43841574213260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1025825092873357E-2"/>
                  <c:y val="-1.5363404129420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 и компенсации затрат государства 12142,6 тыс. рублей</c:v>
                </c:pt>
                <c:pt idx="1">
                  <c:v>Платежи при пользовании природными ресурсами 328,6 тыс. рублей</c:v>
                </c:pt>
                <c:pt idx="2">
                  <c:v>Доходы от использования имущества 2868,5 тыс. рублей</c:v>
                </c:pt>
                <c:pt idx="3">
                  <c:v>Доходы от продажи материальных и нематериальных активов 553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0.76400000000000101</c:v>
                </c:pt>
                <c:pt idx="1">
                  <c:v>2.1000000000000012E-2</c:v>
                </c:pt>
                <c:pt idx="2">
                  <c:v>0.18000000000000022</c:v>
                </c:pt>
                <c:pt idx="3">
                  <c:v>3.500000000000001E-2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645"/>
          <c:h val="0.41095897841485707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2022год</a:t>
            </a:r>
            <a:endParaRPr lang="ru-RU" dirty="0"/>
          </a:p>
        </c:rich>
      </c:tx>
      <c:layout>
        <c:manualLayout>
          <c:xMode val="edge"/>
          <c:yMode val="edge"/>
          <c:x val="0.33732120042217573"/>
          <c:y val="1.3684797552816624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en-US" smtClean="0"/>
                      <a:t>,%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3.915294133985113E-2"/>
                  <c:y val="-1.3524297764664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5.4701100123831656E-2"/>
                  <c:y val="-2.570273538494231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 и компенсации затрат государства 12592 тыс. рублей</c:v>
                </c:pt>
                <c:pt idx="1">
                  <c:v>Платежи при пользовании природными ресурсами 328,6 тыс. рублей</c:v>
                </c:pt>
                <c:pt idx="2">
                  <c:v>Доходы от использования имущества 2899,3 тыс. рублей</c:v>
                </c:pt>
                <c:pt idx="3">
                  <c:v>Доходы от продажи материальных и нематериальных активов 553,0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0.76900000000000102</c:v>
                </c:pt>
                <c:pt idx="1">
                  <c:v>2.0000000000000011E-2</c:v>
                </c:pt>
                <c:pt idx="2">
                  <c:v>0.17700000000000021</c:v>
                </c:pt>
                <c:pt idx="3">
                  <c:v>3.4000000000000002E-2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678"/>
          <c:h val="0.4323778571946680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"/>
          <c:dPt>
            <c:idx val="0"/>
            <c:explosion val="0"/>
          </c:dPt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4.8343925393389518E-2"/>
                  <c:y val="-1.9960923145291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3391924886503077E-2"/>
                  <c:y val="-3.58206281923091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7427079818405012E-2"/>
                  <c:y val="-1.71351569232948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 и компенсации затрат государства 13057,7 тыс. рублей</c:v>
                </c:pt>
                <c:pt idx="1">
                  <c:v>Платежи при пользовании природными ресурсами 328,6 тыс. рублей</c:v>
                </c:pt>
                <c:pt idx="2">
                  <c:v>Доходы от использования имущества 2931,3 тыс. рублей</c:v>
                </c:pt>
                <c:pt idx="3">
                  <c:v>Доходы от продажи материальных и нематериальных активов 553,0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0.77400000000000102</c:v>
                </c:pt>
                <c:pt idx="1">
                  <c:v>1.9000000000000027E-2</c:v>
                </c:pt>
                <c:pt idx="2">
                  <c:v>0.17400000000000004</c:v>
                </c:pt>
                <c:pt idx="3">
                  <c:v>3.3000000000000002E-2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678"/>
          <c:h val="0.4323778571946680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366845533999854"/>
          <c:y val="0.14353855852767741"/>
          <c:w val="0.67442938927872864"/>
          <c:h val="0.312058483168387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2.4690321124525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36,9%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88768 тыс. рублей</c:v>
                </c:pt>
                <c:pt idx="1">
                  <c:v>Субсидии 102020,0 тыс. рублей</c:v>
                </c:pt>
                <c:pt idx="2">
                  <c:v>Субвенции 115493,5 тыс. рублей</c:v>
                </c:pt>
                <c:pt idx="3">
                  <c:v>Иные МБТ 6484,0 тыс.рублей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0.28300000000000008</c:v>
                </c:pt>
                <c:pt idx="1">
                  <c:v>0.32600000000000051</c:v>
                </c:pt>
                <c:pt idx="2">
                  <c:v>0.36900000000000038</c:v>
                </c:pt>
                <c:pt idx="3">
                  <c:v>2.1999999999999999E-2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46603019154705788"/>
          <c:w val="0.87095123130036656"/>
          <c:h val="0.52063644854722058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2022год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91220545216348"/>
          <c:y val="0.14760555060277852"/>
          <c:w val="0.67662891907898992"/>
          <c:h val="0.313076205622455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6903211245258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73786,0тыс. рублей</c:v>
                </c:pt>
                <c:pt idx="1">
                  <c:v>Субсидии 102468,7 тыс. рублей</c:v>
                </c:pt>
                <c:pt idx="2">
                  <c:v>Субвенции 112598,25 тыс. рублей</c:v>
                </c:pt>
                <c:pt idx="3">
                  <c:v>Иные МБТ 6484,0 тыс.рублей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0.25</c:v>
                </c:pt>
                <c:pt idx="1">
                  <c:v>0.34700000000000031</c:v>
                </c:pt>
                <c:pt idx="2">
                  <c:v>0.3810000000000005</c:v>
                </c:pt>
                <c:pt idx="3">
                  <c:v>2.1999999999999999E-2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176576155765E-2"/>
          <c:y val="0.47868529125330167"/>
          <c:w val="0.87095123130036689"/>
          <c:h val="0.52063644854722058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0.75900000000000556</c:v>
                </c:pt>
                <c:pt idx="1">
                  <c:v>0.24100000000000021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33181672977872251"/>
          <c:y val="1.2784972251784005E-2"/>
        </c:manualLayout>
      </c:layout>
    </c:title>
    <c:plotArea>
      <c:layout>
        <c:manualLayout>
          <c:layoutTarget val="inner"/>
          <c:xMode val="edge"/>
          <c:yMode val="edge"/>
          <c:x val="0.13243911631162444"/>
          <c:y val="0.1452974845249074"/>
          <c:w val="0.69942104413058315"/>
          <c:h val="0.316062598048695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25,6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1168500206385387E-3"/>
                  <c:y val="-3.63291088322653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2.46903211245258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75636,0 тыс. рублей</c:v>
                </c:pt>
                <c:pt idx="1">
                  <c:v>Субсидии 101064,1 тыс. рублей</c:v>
                </c:pt>
                <c:pt idx="2">
                  <c:v>Субвенции  111704,26 тыс. рублей</c:v>
                </c:pt>
                <c:pt idx="3">
                  <c:v>Иные МБТ 6484,0 тыс.рублей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0.25600000000000001</c:v>
                </c:pt>
                <c:pt idx="1">
                  <c:v>0.3427</c:v>
                </c:pt>
                <c:pt idx="2">
                  <c:v>0.37880000000000075</c:v>
                </c:pt>
                <c:pt idx="3">
                  <c:v>2.1999999999999999E-2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176576155765E-2"/>
          <c:y val="0.46670845174653663"/>
          <c:w val="0.87095123130036689"/>
          <c:h val="0.533291548253463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308641975526E-2"/>
          <c:y val="5.7144965612843074E-2"/>
          <c:w val="0.95111499951394951"/>
          <c:h val="0.74180058475953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5432098765432284E-3"/>
                  <c:y val="-0.370396311238077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392505,87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8005976697164206E-3"/>
                  <c:y val="-0.398960619249543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442937,81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6144536652096427E-3"/>
                  <c:y val="-0.382296357393645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384626,3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157675084892165E-3"/>
                  <c:y val="-0.354029960352927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369651,95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7292585676999901E-3"/>
                  <c:y val="-0.337548571793653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372354,36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(оценка)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392505.87</c:v>
                </c:pt>
                <c:pt idx="1">
                  <c:v>442937.81</c:v>
                </c:pt>
                <c:pt idx="2">
                  <c:v>384626.3</c:v>
                </c:pt>
                <c:pt idx="3">
                  <c:v>369651.95</c:v>
                </c:pt>
                <c:pt idx="4">
                  <c:v>372354.36</c:v>
                </c:pt>
              </c:numCache>
            </c:numRef>
          </c:val>
        </c:ser>
        <c:overlap val="100"/>
        <c:axId val="149912960"/>
        <c:axId val="149918848"/>
      </c:barChart>
      <c:catAx>
        <c:axId val="149912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9918848"/>
        <c:crosses val="autoZero"/>
        <c:auto val="1"/>
        <c:lblAlgn val="ctr"/>
        <c:lblOffset val="100"/>
      </c:catAx>
      <c:valAx>
        <c:axId val="149918848"/>
        <c:scaling>
          <c:orientation val="minMax"/>
        </c:scaling>
        <c:delete val="1"/>
        <c:axPos val="l"/>
        <c:numFmt formatCode="General" sourceLinked="1"/>
        <c:tickLblPos val="none"/>
        <c:crossAx val="149912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950617283950615E-2"/>
          <c:y val="1.2176530935100049E-2"/>
          <c:w val="0.61882716049383391"/>
          <c:h val="0.8649704239040505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58069.89</c:v>
                </c:pt>
                <c:pt idx="1">
                  <c:v>71604.160000000003</c:v>
                </c:pt>
                <c:pt idx="2">
                  <c:v>66971.7</c:v>
                </c:pt>
                <c:pt idx="3">
                  <c:v>64717.1</c:v>
                </c:pt>
                <c:pt idx="4">
                  <c:v>64441.4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262.5</c:v>
                </c:pt>
                <c:pt idx="3">
                  <c:v>157.5</c:v>
                </c:pt>
                <c:pt idx="4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17331.689999999991</c:v>
                </c:pt>
                <c:pt idx="1">
                  <c:v>15365.06</c:v>
                </c:pt>
                <c:pt idx="2">
                  <c:v>18891.900000000001</c:v>
                </c:pt>
                <c:pt idx="3">
                  <c:v>18116.400000000001</c:v>
                </c:pt>
                <c:pt idx="4">
                  <c:v>18559.400000000001</c:v>
                </c:pt>
              </c:numCache>
            </c:numRef>
          </c:val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dLbls>
            <c:dLbl>
              <c:idx val="0"/>
              <c:layout>
                <c:manualLayout>
                  <c:x val="1.5432098765432182E-3"/>
                  <c:y val="-1.704714330914006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9.7412247480801219E-3"/>
                </c:manualLayout>
              </c:layout>
              <c:showVal val="1"/>
            </c:dLbl>
            <c:dLbl>
              <c:idx val="2"/>
              <c:layout>
                <c:manualLayout>
                  <c:x val="1.5432098765432182E-3"/>
                  <c:y val="-9.7412247480800039E-3"/>
                </c:manualLayout>
              </c:layout>
              <c:showVal val="1"/>
            </c:dLbl>
            <c:dLbl>
              <c:idx val="3"/>
              <c:layout>
                <c:manualLayout>
                  <c:x val="-5.6583708480089747E-17"/>
                  <c:y val="-1.217653093510004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741224748080121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32996.54</c:v>
                </c:pt>
                <c:pt idx="1">
                  <c:v>45541.79</c:v>
                </c:pt>
                <c:pt idx="2">
                  <c:v>10152.299999999996</c:v>
                </c:pt>
                <c:pt idx="3">
                  <c:v>9466.1</c:v>
                </c:pt>
                <c:pt idx="4">
                  <c:v>9224.2999999999956</c:v>
                </c:pt>
              </c:numCache>
            </c:numRef>
          </c:val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174498.36</c:v>
                </c:pt>
                <c:pt idx="1">
                  <c:v>190338.09</c:v>
                </c:pt>
                <c:pt idx="2">
                  <c:v>195444.64</c:v>
                </c:pt>
                <c:pt idx="3">
                  <c:v>187491.5</c:v>
                </c:pt>
                <c:pt idx="4">
                  <c:v>188816.2</c:v>
                </c:pt>
              </c:numCache>
            </c:numRef>
          </c:val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1778.99</c:v>
                </c:pt>
                <c:pt idx="1">
                  <c:v>811.79000000000019</c:v>
                </c:pt>
                <c:pt idx="2">
                  <c:v>168.2</c:v>
                </c:pt>
                <c:pt idx="3">
                  <c:v>168.2</c:v>
                </c:pt>
                <c:pt idx="4">
                  <c:v>168.2</c:v>
                </c:pt>
              </c:numCache>
            </c:numRef>
          </c:val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67715.27</c:v>
                </c:pt>
                <c:pt idx="1">
                  <c:v>61115.1</c:v>
                </c:pt>
                <c:pt idx="2">
                  <c:v>48294.2</c:v>
                </c:pt>
                <c:pt idx="3">
                  <c:v>47027.5</c:v>
                </c:pt>
                <c:pt idx="4">
                  <c:v>44537</c:v>
                </c:pt>
              </c:numCache>
            </c:numRef>
          </c:val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1332.61</c:v>
                </c:pt>
                <c:pt idx="1">
                  <c:v>1600.59</c:v>
                </c:pt>
                <c:pt idx="2">
                  <c:v>1615.2</c:v>
                </c:pt>
                <c:pt idx="3">
                  <c:v>1605.2</c:v>
                </c:pt>
                <c:pt idx="4">
                  <c:v>1605.2</c:v>
                </c:pt>
              </c:numCache>
            </c:numRef>
          </c:val>
        </c:ser>
        <c:ser>
          <c:idx val="9"/>
          <c:order val="9"/>
          <c:tx>
            <c:strRef>
              <c:f>Лист1!$L$1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Лист1!$L$2:$L$6</c:f>
              <c:numCache>
                <c:formatCode>General</c:formatCode>
                <c:ptCount val="5"/>
                <c:pt idx="0">
                  <c:v>1666.7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Лист1!$M$1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(отчет)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Лист1!$M$2:$M$6</c:f>
              <c:numCache>
                <c:formatCode>General</c:formatCode>
                <c:ptCount val="5"/>
                <c:pt idx="0">
                  <c:v>33911.47</c:v>
                </c:pt>
                <c:pt idx="1">
                  <c:v>56150.63</c:v>
                </c:pt>
                <c:pt idx="2">
                  <c:v>42755.66</c:v>
                </c:pt>
                <c:pt idx="3">
                  <c:v>40832.450000000012</c:v>
                </c:pt>
                <c:pt idx="4">
                  <c:v>44827.66</c:v>
                </c:pt>
              </c:numCache>
            </c:numRef>
          </c:val>
        </c:ser>
        <c:overlap val="100"/>
        <c:axId val="150141952"/>
        <c:axId val="150033152"/>
      </c:barChart>
      <c:catAx>
        <c:axId val="150141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0033152"/>
        <c:crosses val="autoZero"/>
        <c:auto val="1"/>
        <c:lblAlgn val="ctr"/>
        <c:lblOffset val="100"/>
      </c:catAx>
      <c:valAx>
        <c:axId val="150033152"/>
        <c:scaling>
          <c:orientation val="minMax"/>
        </c:scaling>
        <c:delete val="1"/>
        <c:axPos val="l"/>
        <c:numFmt formatCode="General" sourceLinked="1"/>
        <c:tickLblPos val="none"/>
        <c:crossAx val="15014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7777777778434"/>
          <c:y val="9.307411483478762E-3"/>
          <c:w val="0.33796296296297218"/>
          <c:h val="0.9906925885165212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26951431418295035"/>
          <c:y val="0.19124454311014571"/>
          <c:w val="0.12982392825896716"/>
          <c:h val="0.679800106513148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168413,82 тыс. рублей</c:v>
                </c:pt>
                <c:pt idx="1">
                  <c:v>Развитие культуры в Котельничском районе 36104,29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151,1 тыс. рублей</c:v>
                </c:pt>
                <c:pt idx="3">
                  <c:v>Развитие физической культуры и спорта 19124,92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168413.81999999998</c:v>
                </c:pt>
                <c:pt idx="1">
                  <c:v>36104.29</c:v>
                </c:pt>
                <c:pt idx="2">
                  <c:v>151.1</c:v>
                </c:pt>
                <c:pt idx="3">
                  <c:v>19124.919999999991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656"/>
          <c:y val="0.31608507562497024"/>
          <c:w val="0.58106250607562726"/>
          <c:h val="0.67499683451076953"/>
        </c:manualLayout>
      </c:layout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58"/>
          <c:y val="4.2666821954488586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1899,09тыс. рублей</c:v>
                </c:pt>
                <c:pt idx="1">
                  <c:v>Развитие муниципального управления 35214,28тыс. рублей</c:v>
                </c:pt>
                <c:pt idx="2">
                  <c:v>Управление муниципальными финансами и регулирование межбюджетных отношений 58636,76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1899.09</c:v>
                </c:pt>
                <c:pt idx="1">
                  <c:v>35214.28</c:v>
                </c:pt>
                <c:pt idx="2">
                  <c:v>58636.76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527085156022181"/>
          <c:y val="0.39236029539753126"/>
          <c:w val="0.5831859385632352"/>
          <c:h val="0.5213277064818756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69"/>
          <c:y val="4.266682195448863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1871,99 тыс. рублей</c:v>
                </c:pt>
                <c:pt idx="1">
                  <c:v>Развитие транспортной инфраструктуры 43029,72 тыс . рублей</c:v>
                </c:pt>
                <c:pt idx="2">
                  <c:v>Поддержка и развитие малого и среднего предпринимательства 12,12 тыс. рублей</c:v>
                </c:pt>
                <c:pt idx="3">
                  <c:v>Развитие агропромышленного комплекса 25815,43 тыс. рублей</c:v>
                </c:pt>
                <c:pt idx="4">
                  <c:v>Развитие строительства и архитектуры 5,0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1871.99</c:v>
                </c:pt>
                <c:pt idx="1">
                  <c:v>43029.72</c:v>
                </c:pt>
                <c:pt idx="2">
                  <c:v>12.12</c:v>
                </c:pt>
                <c:pt idx="3">
                  <c:v>25815.43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78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69"/>
          <c:y val="4.266682195448863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99,89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99.89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89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953"/>
          <c:y val="4.2666821954488572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174659,4 тыс. рублей</c:v>
                </c:pt>
                <c:pt idx="1">
                  <c:v>Развитие культуры в Котельничском районе 13593,05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66,1 тыс. рублей</c:v>
                </c:pt>
                <c:pt idx="3">
                  <c:v>Развитие физической культуры и спорта 16704,6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174659.4</c:v>
                </c:pt>
                <c:pt idx="1">
                  <c:v>13593.05</c:v>
                </c:pt>
                <c:pt idx="2">
                  <c:v>66.099999999999994</c:v>
                </c:pt>
                <c:pt idx="3">
                  <c:v>16704.599999999991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991"/>
          <c:y val="0.19526008064012368"/>
          <c:w val="0.58781556819285707"/>
          <c:h val="0.8047399193598892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64"/>
          <c:y val="4.266682195448860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4558,65 тыс. рублей</c:v>
                </c:pt>
                <c:pt idx="1">
                  <c:v>Развитие муниципального управления 42870,63 тыс. рублей</c:v>
                </c:pt>
                <c:pt idx="2">
                  <c:v>Управление муниципальными финансами и регулирование межбюджетных отношений 75208,2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4558.6500000000015</c:v>
                </c:pt>
                <c:pt idx="1">
                  <c:v>42870.63</c:v>
                </c:pt>
                <c:pt idx="2">
                  <c:v>75208.2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83"/>
          <c:y val="0.19526008064012376"/>
          <c:w val="0.5831859385632352"/>
          <c:h val="0.56770439635302383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75"/>
          <c:y val="4.26668219544886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168,2 тыс. рублей</c:v>
                </c:pt>
                <c:pt idx="1">
                  <c:v>Развитие транспортной инфраструктуры 39883,1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15642,6 тыс. рублей</c:v>
                </c:pt>
                <c:pt idx="4">
                  <c:v>Развитие строительства и архитектуры 154,96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168.2</c:v>
                </c:pt>
                <c:pt idx="1">
                  <c:v>39883.1</c:v>
                </c:pt>
                <c:pt idx="2">
                  <c:v>13</c:v>
                </c:pt>
                <c:pt idx="3">
                  <c:v>15642.6</c:v>
                </c:pt>
                <c:pt idx="4">
                  <c:v>154.96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83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0.76000000000000789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75"/>
          <c:y val="4.26668219544886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100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9811537797364843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958"/>
          <c:y val="4.2666821954488586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188238,74 тыс. рублей</c:v>
                </c:pt>
                <c:pt idx="1">
                  <c:v>Развитие культуры в Котельничском районе 14133,7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79,9 тыс. рублей</c:v>
                </c:pt>
                <c:pt idx="3">
                  <c:v>Развитие физической культуры и спорта 16928,5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188238.74000000005</c:v>
                </c:pt>
                <c:pt idx="1">
                  <c:v>14133.7</c:v>
                </c:pt>
                <c:pt idx="2">
                  <c:v>79.900000000000006</c:v>
                </c:pt>
                <c:pt idx="3">
                  <c:v>16928.5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996"/>
          <c:y val="0.19526008064012373"/>
          <c:w val="0.58781556819285696"/>
          <c:h val="0.80473991935988942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69"/>
          <c:y val="4.266682195448863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3508,96 тыс. рублей</c:v>
                </c:pt>
                <c:pt idx="1">
                  <c:v>Развитие муниципального управления 42495,3 тыс. рублей</c:v>
                </c:pt>
                <c:pt idx="2">
                  <c:v>Управление муниципальными финансами и регулирование межбюджетных отношений 67465,7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3508.96</c:v>
                </c:pt>
                <c:pt idx="1">
                  <c:v>42495.3</c:v>
                </c:pt>
                <c:pt idx="2">
                  <c:v>67465.7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89"/>
          <c:y val="0.19526008064012379"/>
          <c:w val="0.5831859385632352"/>
          <c:h val="0.56770439635302394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8"/>
          <c:y val="4.266682195448868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168,2 тыс. рублей</c:v>
                </c:pt>
                <c:pt idx="1">
                  <c:v>Развитие транспортной инфраструктуры 37453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11708,2 тыс. рублей</c:v>
                </c:pt>
                <c:pt idx="4">
                  <c:v>Развитие строительства и архитектуры 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168.2</c:v>
                </c:pt>
                <c:pt idx="1">
                  <c:v>37453</c:v>
                </c:pt>
                <c:pt idx="2">
                  <c:v>13</c:v>
                </c:pt>
                <c:pt idx="3">
                  <c:v>11708.2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89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8"/>
          <c:y val="4.266682195448868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100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964"/>
          <c:y val="4.2666821954488607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182315,8 тыс. рублей</c:v>
                </c:pt>
                <c:pt idx="1">
                  <c:v>Развитие культуры в Котельничском районе 12464,1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79,9 тыс. рублей</c:v>
                </c:pt>
                <c:pt idx="3">
                  <c:v>Развитие физической культуры и спорта 16575,1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182315.8</c:v>
                </c:pt>
                <c:pt idx="1">
                  <c:v>12464.1</c:v>
                </c:pt>
                <c:pt idx="2">
                  <c:v>79.900000000000006</c:v>
                </c:pt>
                <c:pt idx="3">
                  <c:v>16575.099999999991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8002"/>
          <c:y val="0.19526008064012376"/>
          <c:w val="0.58781556819285685"/>
          <c:h val="0.80473991935988964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75"/>
          <c:y val="4.26668219544886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2558,6 тыс. рублей</c:v>
                </c:pt>
                <c:pt idx="1">
                  <c:v>Развитие муниципального управления 33866,35 тыс. рублей</c:v>
                </c:pt>
                <c:pt idx="2">
                  <c:v>Управление муниципальными финансами и регулирование межбюджетных отношений 71334,3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2558.6</c:v>
                </c:pt>
                <c:pt idx="1">
                  <c:v>33866.350000000013</c:v>
                </c:pt>
                <c:pt idx="2">
                  <c:v>71334.3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95"/>
          <c:y val="0.19526008064012382"/>
          <c:w val="0.5831859385632352"/>
          <c:h val="0.5677043963530240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509490133177798"/>
          <c:y val="3.3928854724509839E-4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168,2 тыс. рублей</c:v>
                </c:pt>
                <c:pt idx="1">
                  <c:v>Развитие транспортной инфраструктуры 38132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9762,5 тыс. рублей</c:v>
                </c:pt>
                <c:pt idx="4">
                  <c:v>Развитие строительства и архитектуры 5,0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168.2</c:v>
                </c:pt>
                <c:pt idx="1">
                  <c:v>38132</c:v>
                </c:pt>
                <c:pt idx="2">
                  <c:v>13</c:v>
                </c:pt>
                <c:pt idx="3">
                  <c:v>9762.5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527085156022181"/>
          <c:y val="0.1952602256502142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86"/>
          <c:y val="4.2666821954488704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100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06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4940580344123969"/>
          <c:y val="4.2666821954488635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183946,2 тыс. рублей</c:v>
                </c:pt>
                <c:pt idx="1">
                  <c:v>Развитие культуры в Котельничском районе 12222,3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70 тыс. рублей</c:v>
                </c:pt>
                <c:pt idx="3">
                  <c:v>Развитие физической культуры и спорта 16688,3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183946.2</c:v>
                </c:pt>
                <c:pt idx="1">
                  <c:v>12222.3</c:v>
                </c:pt>
                <c:pt idx="2">
                  <c:v>70</c:v>
                </c:pt>
                <c:pt idx="3">
                  <c:v>16688.3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8007"/>
          <c:y val="0.19526008064012379"/>
          <c:w val="0.58781556819285663"/>
          <c:h val="0.8047399193598897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0.76000000000000789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8"/>
          <c:y val="4.266682195448868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2558 тыс. рублей</c:v>
                </c:pt>
                <c:pt idx="1">
                  <c:v>Развитие муниципального управления 33890,66 тыс. рублей</c:v>
                </c:pt>
                <c:pt idx="2">
                  <c:v>Управление муниципальными финансами и регулирование межбюджетных отношений 75011,6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2558</c:v>
                </c:pt>
                <c:pt idx="1">
                  <c:v>33890.660000000003</c:v>
                </c:pt>
                <c:pt idx="2">
                  <c:v>75011.600000000006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"/>
          <c:y val="0.19526008064012387"/>
          <c:w val="0.5831859385632352"/>
          <c:h val="0.56770439635302417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91"/>
          <c:y val="4.2666821954488718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168,2 тыс. рублей</c:v>
                </c:pt>
                <c:pt idx="1">
                  <c:v>Развитие транспортной инфраструктуры 36947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8457 тыс. рублей</c:v>
                </c:pt>
                <c:pt idx="4">
                  <c:v>Развитие строительства и архитектуры 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168.2</c:v>
                </c:pt>
                <c:pt idx="1">
                  <c:v>36947</c:v>
                </c:pt>
                <c:pt idx="2">
                  <c:v>13</c:v>
                </c:pt>
                <c:pt idx="3">
                  <c:v>8457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91"/>
          <c:y val="4.2666821954488718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100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384781456635333"/>
          <c:y val="0.23758797172106622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6073891579645039E-2"/>
          <c:y val="2.3560745403293552E-2"/>
          <c:w val="0.94785221684071064"/>
          <c:h val="0.519107309160491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34300,7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34300.699999999997</c:v>
                </c:pt>
                <c:pt idx="1">
                  <c:v>32609</c:v>
                </c:pt>
                <c:pt idx="2">
                  <c:v>32655.3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8254.9599999999919</c:v>
                </c:pt>
                <c:pt idx="1">
                  <c:v>8166.4</c:v>
                </c:pt>
                <c:pt idx="2">
                  <c:v>12119.2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dLbls>
            <c:dLbl>
              <c:idx val="0"/>
              <c:layout>
                <c:manualLayout>
                  <c:x val="-7.1110613399031734E-3"/>
                  <c:y val="-1.6653078902018701E-2"/>
                </c:manualLayout>
              </c:layout>
              <c:showVal val="1"/>
            </c:dLbl>
            <c:dLbl>
              <c:idx val="1"/>
              <c:layout>
                <c:manualLayout>
                  <c:x val="-4.7407075599354221E-3"/>
                  <c:y val="-3.4002017757752529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777765334975784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7.05</c:v>
                </c:pt>
                <c:pt idx="2">
                  <c:v>3.16</c:v>
                </c:pt>
              </c:numCache>
            </c:numRef>
          </c:val>
        </c:ser>
        <c:overlap val="100"/>
        <c:axId val="151677184"/>
        <c:axId val="151687168"/>
      </c:barChart>
      <c:catAx>
        <c:axId val="151677184"/>
        <c:scaling>
          <c:orientation val="minMax"/>
        </c:scaling>
        <c:axPos val="b"/>
        <c:tickLblPos val="nextTo"/>
        <c:crossAx val="151687168"/>
        <c:crosses val="autoZero"/>
        <c:auto val="1"/>
        <c:lblAlgn val="ctr"/>
        <c:lblOffset val="100"/>
      </c:catAx>
      <c:valAx>
        <c:axId val="151687168"/>
        <c:scaling>
          <c:orientation val="minMax"/>
        </c:scaling>
        <c:delete val="1"/>
        <c:axPos val="l"/>
        <c:numFmt formatCode="General" sourceLinked="1"/>
        <c:tickLblPos val="none"/>
        <c:crossAx val="151677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822839385201162E-2"/>
          <c:y val="0.67517287718021601"/>
          <c:w val="0.85635432122959765"/>
          <c:h val="0.32482712281979076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Управление муниципальными финансами и регулирование межбюджетных отношений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муниципального управления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1605.2</c:v>
                </c:pt>
                <c:pt idx="1">
                  <c:v>1605.2</c:v>
                </c:pt>
                <c:pt idx="2">
                  <c:v>1605.2</c:v>
                </c:pt>
              </c:numCache>
            </c:numRef>
          </c:val>
        </c:ser>
        <c:overlap val="100"/>
        <c:axId val="151811200"/>
        <c:axId val="151812736"/>
      </c:barChart>
      <c:catAx>
        <c:axId val="151811200"/>
        <c:scaling>
          <c:orientation val="minMax"/>
        </c:scaling>
        <c:axPos val="b"/>
        <c:tickLblPos val="nextTo"/>
        <c:crossAx val="151812736"/>
        <c:crosses val="autoZero"/>
        <c:auto val="1"/>
        <c:lblAlgn val="ctr"/>
        <c:lblOffset val="100"/>
      </c:catAx>
      <c:valAx>
        <c:axId val="151812736"/>
        <c:scaling>
          <c:orientation val="minMax"/>
        </c:scaling>
        <c:delete val="1"/>
        <c:axPos val="l"/>
        <c:numFmt formatCode="General" sourceLinked="1"/>
        <c:tickLblPos val="none"/>
        <c:crossAx val="151811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0.36000000000000032</c:v>
                </c:pt>
                <c:pt idx="1">
                  <c:v>0.64000000000000179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0.64000000000000179</c:v>
                </c:pt>
                <c:pt idx="1">
                  <c:v>0.36000000000000032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4.0143088209130588E-2"/>
                  <c:y val="-6.8375589806760903E-3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5483762594950368"/>
                  <c:y val="-3.4187794903380447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.15483762594950368"/>
                  <c:y val="-8.2050707768113074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Возмещение части затрат на уплату процентов по инвестиционным кредитам (займам) в агропромышленном комплексе</c:v>
                </c:pt>
                <c:pt idx="1">
                  <c:v>Прочие мероприятия, в том числе</c:v>
                </c:pt>
                <c:pt idx="2">
                  <c:v>организация проведения мероприятий по предупреждению и ликвидации безнадзорных домашних животных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0.996</c:v>
                </c:pt>
                <c:pt idx="1">
                  <c:v>0</c:v>
                </c:pt>
                <c:pt idx="2" formatCode="0.0%">
                  <c:v>4.0000000000000018E-3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0.28000000000000008</c:v>
                </c:pt>
                <c:pt idx="1">
                  <c:v>0.72000000000000064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8.6020903305280755E-2"/>
                  <c:y val="2.7350235922704535E-2"/>
                </c:manualLayout>
              </c:layout>
              <c:tx>
                <c:rich>
                  <a:bodyPr/>
                  <a:lstStyle/>
                  <a:p>
                    <a:pPr>
                      <a:defRPr sz="1200" baseline="0"/>
                    </a:pPr>
                    <a:r>
                      <a:rPr lang="en-US" sz="1200" dirty="0" smtClean="0"/>
                      <a:t>99.5%</a:t>
                    </a:r>
                    <a:endParaRPr lang="en-US" sz="12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6.3081995757205231E-2"/>
                  <c:y val="6.8364821997342401E-3"/>
                </c:manualLayout>
              </c:layout>
              <c:tx>
                <c:rich>
                  <a:bodyPr/>
                  <a:lstStyle/>
                  <a:p>
                    <a:pPr>
                      <a:defRPr sz="1200" baseline="0"/>
                    </a:pPr>
                    <a:r>
                      <a:rPr lang="en-US" sz="1200" dirty="0" smtClean="0"/>
                      <a:t>0.5%</a:t>
                    </a:r>
                    <a:endParaRPr lang="en-US" sz="120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Возмещение части затрат на уплату процентов по инвестиционным кредитам (займам) в агропромышленном комплексе</c:v>
                </c:pt>
                <c:pt idx="1">
                  <c:v>Прочие мероприятия, в том числе</c:v>
                </c:pt>
                <c:pt idx="2">
                  <c:v>организация проведения мероприятий по предупреждению и ликвидации безнадзорных домашних животных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%">
                  <c:v>0.99399999999999999</c:v>
                </c:pt>
                <c:pt idx="2" formatCode="0.0%">
                  <c:v>6.0000000000000019E-3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089593593000558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99.4%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7347268870186841E-3"/>
                  <c:y val="-2.735023592270451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99</a:t>
                    </a:r>
                    <a:r>
                      <a:rPr lang="ru-RU" sz="1200" dirty="0" smtClean="0"/>
                      <a:t>,4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089598108533544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0.6%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Возмещение части затрат на уплату процентов по инвестиционным кредитам (займам) в агропромышленном комплексе</c:v>
                </c:pt>
                <c:pt idx="1">
                  <c:v>Прочие мероприятия, в том числе</c:v>
                </c:pt>
                <c:pt idx="2">
                  <c:v>организация проведения мероприятий по предупреждению и ликвидации безнадзорных домашних животных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%">
                  <c:v>0.99</c:v>
                </c:pt>
                <c:pt idx="2" formatCode="0.0%">
                  <c:v>1.0000000000000005E-2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60345221527534"/>
          <c:y val="0.12993229721263042"/>
          <c:w val="0.69238473424733737"/>
          <c:h val="0.74013540557474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9.1755630192299778E-2"/>
                  <c:y val="6.1302252930199534E-3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2095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876E-2"/>
                  <c:y val="7.983291033169980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Содержание автомобильных дорог общего пользования местного значения и искусственных сооружений на них.
</c:v>
                </c:pt>
                <c:pt idx="1">
                  <c:v>Строительство и реконструкция автомобильных дорог регионального значения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0.88900000000000001</c:v>
                </c:pt>
                <c:pt idx="1">
                  <c:v>0.10100000000000002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6.3081995757205231E-2"/>
                  <c:y val="6.1302252930199534E-3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2095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876E-2"/>
                  <c:y val="7.983291033169980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Содержание автомобильных дорог общего пользования местного значения и искусственных сооружений на них.
</c:v>
                </c:pt>
                <c:pt idx="1">
                  <c:v>Содержание автомобильных дорог общего пользования местного значения и искусственных сооружений на них.
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0.86800000000000022</c:v>
                </c:pt>
                <c:pt idx="1">
                  <c:v>0.13200000000000001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728287200344505E-2"/>
          <c:y val="5.88140555961396E-2"/>
          <c:w val="0.21605722835278129"/>
          <c:h val="0.399232163347597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5.1612541983167899E-2"/>
                  <c:y val="-1.2260450586039889E-2"/>
                </c:manualLayout>
              </c:layout>
              <c:showVal val="1"/>
            </c:dLbl>
            <c:dLbl>
              <c:idx val="2"/>
              <c:layout>
                <c:manualLayout>
                  <c:x val="-5.4361363665381773E-2"/>
                  <c:y val="-4.4686959049514009E-2"/>
                </c:manualLayout>
              </c:layout>
              <c:showVal val="1"/>
            </c:dLbl>
            <c:dLbl>
              <c:idx val="3"/>
              <c:layout>
                <c:manualLayout>
                  <c:x val="-4.5137232438531107E-2"/>
                  <c:y val="-6.1692762194338814E-2"/>
                </c:manualLayout>
              </c:layout>
              <c:showVal val="1"/>
            </c:dLbl>
            <c:dLbl>
              <c:idx val="4"/>
              <c:layout>
                <c:manualLayout>
                  <c:x val="-2.0157283951477079E-2"/>
                  <c:y val="-6.9496765183199014E-2"/>
                </c:manualLayout>
              </c:layout>
              <c:showVal val="1"/>
            </c:dLbl>
            <c:dLbl>
              <c:idx val="5"/>
              <c:layout>
                <c:manualLayout>
                  <c:x val="2.9118075844049719E-2"/>
                  <c:y val="-6.9462565878399413E-2"/>
                </c:manualLayout>
              </c:layout>
              <c:showVal val="1"/>
            </c:dLbl>
            <c:dLbl>
              <c:idx val="6"/>
              <c:layout>
                <c:manualLayout>
                  <c:x val="3.7392225516554856E-2"/>
                  <c:y val="7.983291033169977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Содержание автомобильных дорог общего пользования местного значения и искусственных сооружений на них, находящихся в муниципальной собственности муниципального образования Котельничский муниципальный район Кировской области</c:v>
                </c:pt>
                <c:pt idx="1">
                  <c:v>Ремонт автомобильных дорог общего пользования местного значения вне границ населенных пунктов и искусственных сооружений на них находящихся в муниципальной собственности муниципального образования Котельничский муниципальный район кировской области</c:v>
                </c:pt>
                <c:pt idx="2">
                  <c:v>Оценка уязвимости объектов транспортной инфраструктуры</c:v>
                </c:pt>
                <c:pt idx="3">
                  <c:v>Приобретение и установка остановочного павильона д. Пузыренкт Котельничского района</c:v>
                </c:pt>
                <c:pt idx="4">
                  <c:v>Подгтовка проектно-сметной документации на содердание, ремонт, ликвидацию аварийных ситуаций, проведение экспертизы смет в КОГАУ "Управление государственной экспертизы и ценообразования в строительстве" в отношении автомобильных дорого общего пользования</c:v>
                </c:pt>
                <c:pt idx="5">
                  <c:v>Разработка проекта "Организация дорожного движения"</c:v>
                </c:pt>
                <c:pt idx="6">
                  <c:v>Разработка проекта "КСОДД" (Комплексная система организации дорожного движения)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0.88300000000000001</c:v>
                </c:pt>
                <c:pt idx="1">
                  <c:v>8.3000000000000032E-2</c:v>
                </c:pt>
                <c:pt idx="2">
                  <c:v>3.0000000000000009E-3</c:v>
                </c:pt>
                <c:pt idx="3">
                  <c:v>1.6000000000000007E-2</c:v>
                </c:pt>
                <c:pt idx="4">
                  <c:v>1.0000000000000005E-3</c:v>
                </c:pt>
                <c:pt idx="5">
                  <c:v>7.0000000000000019E-3</c:v>
                </c:pt>
                <c:pt idx="6" formatCode="0.00%">
                  <c:v>7.0000000000000019E-3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706492602902419"/>
          <c:y val="0"/>
          <c:w val="0.49732917329730458"/>
          <c:h val="0.99753725238808599"/>
        </c:manualLayout>
      </c:layout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2.3391761947212614E-2"/>
          <c:y val="0.17534898097929688"/>
          <c:w val="0.95321647610557558"/>
          <c:h val="0.5880834642262865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100"/>
        <c:axId val="156693248"/>
        <c:axId val="156694784"/>
      </c:barChart>
      <c:catAx>
        <c:axId val="156693248"/>
        <c:scaling>
          <c:orientation val="minMax"/>
        </c:scaling>
        <c:axPos val="b"/>
        <c:tickLblPos val="nextTo"/>
        <c:crossAx val="156694784"/>
        <c:crosses val="autoZero"/>
        <c:auto val="1"/>
        <c:lblAlgn val="ctr"/>
        <c:lblOffset val="100"/>
      </c:catAx>
      <c:valAx>
        <c:axId val="156694784"/>
        <c:scaling>
          <c:orientation val="minMax"/>
        </c:scaling>
        <c:delete val="1"/>
        <c:axPos val="l"/>
        <c:numFmt formatCode="0%" sourceLinked="1"/>
        <c:tickLblPos val="none"/>
        <c:crossAx val="1566932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5920027396101714E-2"/>
          <c:y val="0.20053236974660199"/>
          <c:w val="0.98407990590534966"/>
          <c:h val="0.77217520950999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31281.460000000006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135993.04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573.1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Профессиональная подготовка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43.94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793077028424273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20900.8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trendline>
            <c:trendlineType val="linear"/>
          </c:trendline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6652.3</c:v>
                </c:pt>
              </c:numCache>
            </c:numRef>
          </c:val>
        </c:ser>
        <c:axId val="156936832"/>
        <c:axId val="156832128"/>
      </c:barChart>
      <c:catAx>
        <c:axId val="156936832"/>
        <c:scaling>
          <c:orientation val="minMax"/>
        </c:scaling>
        <c:delete val="1"/>
        <c:axPos val="b"/>
        <c:tickLblPos val="none"/>
        <c:crossAx val="156832128"/>
        <c:crosses val="autoZero"/>
        <c:auto val="1"/>
        <c:lblAlgn val="ctr"/>
        <c:lblOffset val="100"/>
      </c:catAx>
      <c:valAx>
        <c:axId val="156832128"/>
        <c:scaling>
          <c:orientation val="minMax"/>
        </c:scaling>
        <c:delete val="1"/>
        <c:axPos val="l"/>
        <c:numFmt formatCode="General" sourceLinked="1"/>
        <c:tickLblPos val="none"/>
        <c:crossAx val="156936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5920094094649621E-2"/>
          <c:y val="3.9155437188417602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051938424328782E-2"/>
                  <c:y val="1.195384685616180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31016.3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129317.2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20332.599999999991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6252.3</c:v>
                </c:pt>
              </c:numCache>
            </c:numRef>
          </c:val>
        </c:ser>
        <c:axId val="156975872"/>
        <c:axId val="156977408"/>
      </c:barChart>
      <c:catAx>
        <c:axId val="156975872"/>
        <c:scaling>
          <c:orientation val="minMax"/>
        </c:scaling>
        <c:delete val="1"/>
        <c:axPos val="b"/>
        <c:tickLblPos val="none"/>
        <c:crossAx val="156977408"/>
        <c:crosses val="autoZero"/>
        <c:auto val="1"/>
        <c:lblAlgn val="ctr"/>
        <c:lblOffset val="100"/>
      </c:catAx>
      <c:valAx>
        <c:axId val="156977408"/>
        <c:scaling>
          <c:orientation val="minMax"/>
        </c:scaling>
        <c:delete val="1"/>
        <c:axPos val="l"/>
        <c:numFmt formatCode="General" sourceLinked="1"/>
        <c:tickLblPos val="none"/>
        <c:crossAx val="15697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721E-2"/>
          <c:y val="4.5132484825930255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051938424328782E-2"/>
                  <c:y val="5.976923428080981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31294.1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130263.3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563.20000000000005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20443.3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6252.3</c:v>
                </c:pt>
              </c:numCache>
            </c:numRef>
          </c:val>
        </c:ser>
        <c:axId val="157043328"/>
        <c:axId val="157049216"/>
      </c:barChart>
      <c:catAx>
        <c:axId val="157043328"/>
        <c:scaling>
          <c:orientation val="minMax"/>
        </c:scaling>
        <c:delete val="1"/>
        <c:axPos val="b"/>
        <c:tickLblPos val="none"/>
        <c:crossAx val="157049216"/>
        <c:crosses val="autoZero"/>
        <c:auto val="1"/>
        <c:lblAlgn val="ctr"/>
        <c:lblOffset val="100"/>
      </c:catAx>
      <c:valAx>
        <c:axId val="157049216"/>
        <c:scaling>
          <c:orientation val="minMax"/>
        </c:scaling>
        <c:delete val="1"/>
        <c:axPos val="l"/>
        <c:numFmt formatCode="General" sourceLinked="1"/>
        <c:tickLblPos val="none"/>
        <c:crossAx val="157043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2577.8000000000002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3129.1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3337.4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axId val="156619136"/>
        <c:axId val="156620672"/>
      </c:barChart>
      <c:catAx>
        <c:axId val="156619136"/>
        <c:scaling>
          <c:orientation val="minMax"/>
        </c:scaling>
        <c:delete val="1"/>
        <c:axPos val="b"/>
        <c:tickLblPos val="none"/>
        <c:crossAx val="156620672"/>
        <c:crosses val="autoZero"/>
        <c:auto val="1"/>
        <c:lblAlgn val="ctr"/>
        <c:lblOffset val="100"/>
      </c:catAx>
      <c:valAx>
        <c:axId val="156620672"/>
        <c:scaling>
          <c:orientation val="minMax"/>
        </c:scaling>
        <c:delete val="1"/>
        <c:axPos val="l"/>
        <c:numFmt formatCode="General" sourceLinked="1"/>
        <c:tickLblPos val="none"/>
        <c:crossAx val="156619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0.26</c:v>
                </c:pt>
                <c:pt idx="1">
                  <c:v>0.74000000000000365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717E-2"/>
          <c:y val="4.5132484825930234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3274.8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3581.6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496.5</c:v>
                </c:pt>
              </c:numCache>
            </c:numRef>
          </c:val>
        </c:ser>
        <c:axId val="157260416"/>
        <c:axId val="157270400"/>
      </c:barChart>
      <c:catAx>
        <c:axId val="157260416"/>
        <c:scaling>
          <c:orientation val="minMax"/>
        </c:scaling>
        <c:delete val="1"/>
        <c:axPos val="b"/>
        <c:tickLblPos val="none"/>
        <c:crossAx val="157270400"/>
        <c:crosses val="autoZero"/>
        <c:auto val="1"/>
        <c:lblAlgn val="ctr"/>
        <c:lblOffset val="100"/>
      </c:catAx>
      <c:valAx>
        <c:axId val="157270400"/>
        <c:scaling>
          <c:orientation val="minMax"/>
        </c:scaling>
        <c:delete val="1"/>
        <c:axPos val="l"/>
        <c:numFmt formatCode="General" sourceLinked="1"/>
        <c:tickLblPos val="none"/>
        <c:crossAx val="157260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1958481480444587E-2"/>
          <c:y val="3.9155437188417602E-2"/>
          <c:w val="0.91804151851955751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2573.9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axId val="157318144"/>
        <c:axId val="157328128"/>
      </c:barChart>
      <c:catAx>
        <c:axId val="157318144"/>
        <c:scaling>
          <c:orientation val="minMax"/>
        </c:scaling>
        <c:delete val="1"/>
        <c:axPos val="b"/>
        <c:tickLblPos val="none"/>
        <c:crossAx val="157328128"/>
        <c:crosses val="autoZero"/>
        <c:auto val="1"/>
        <c:lblAlgn val="ctr"/>
        <c:lblOffset val="100"/>
      </c:catAx>
      <c:valAx>
        <c:axId val="157328128"/>
        <c:scaling>
          <c:orientation val="minMax"/>
        </c:scaling>
        <c:delete val="1"/>
        <c:axPos val="l"/>
        <c:numFmt formatCode="General" sourceLinked="1"/>
        <c:tickLblPos val="none"/>
        <c:crossAx val="15731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86.9</c:v>
                </c:pt>
                <c:pt idx="1">
                  <c:v>86.9</c:v>
                </c:pt>
                <c:pt idx="2">
                  <c:v>86.9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7098</c:v>
                </c:pt>
                <c:pt idx="1">
                  <c:v>5019.5</c:v>
                </c:pt>
                <c:pt idx="2">
                  <c:v>5019.5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9388</c:v>
                </c:pt>
                <c:pt idx="1">
                  <c:v>10691</c:v>
                </c:pt>
                <c:pt idx="2">
                  <c:v>11134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2319</c:v>
                </c:pt>
                <c:pt idx="1">
                  <c:v>2319</c:v>
                </c:pt>
                <c:pt idx="2">
                  <c:v>2319</c:v>
                </c:pt>
              </c:numCache>
            </c:numRef>
          </c:val>
        </c:ser>
        <c:overlap val="100"/>
        <c:axId val="157302784"/>
        <c:axId val="157304320"/>
      </c:barChart>
      <c:catAx>
        <c:axId val="157302784"/>
        <c:scaling>
          <c:orientation val="minMax"/>
        </c:scaling>
        <c:axPos val="b"/>
        <c:tickLblPos val="nextTo"/>
        <c:crossAx val="157304320"/>
        <c:crosses val="autoZero"/>
        <c:auto val="1"/>
        <c:lblAlgn val="ctr"/>
        <c:lblOffset val="100"/>
      </c:catAx>
      <c:valAx>
        <c:axId val="157304320"/>
        <c:scaling>
          <c:orientation val="minMax"/>
        </c:scaling>
        <c:delete val="1"/>
        <c:axPos val="l"/>
        <c:numFmt formatCode="General" sourceLinked="1"/>
        <c:tickLblPos val="none"/>
        <c:crossAx val="157302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</c:ser>
        <c:overlap val="100"/>
        <c:axId val="157447296"/>
        <c:axId val="157448832"/>
      </c:barChart>
      <c:catAx>
        <c:axId val="157447296"/>
        <c:scaling>
          <c:orientation val="minMax"/>
        </c:scaling>
        <c:axPos val="b"/>
        <c:tickLblPos val="nextTo"/>
        <c:crossAx val="157448832"/>
        <c:crosses val="autoZero"/>
        <c:auto val="1"/>
        <c:lblAlgn val="ctr"/>
        <c:lblOffset val="100"/>
      </c:catAx>
      <c:valAx>
        <c:axId val="157448832"/>
        <c:scaling>
          <c:orientation val="minMax"/>
        </c:scaling>
        <c:delete val="1"/>
        <c:axPos val="l"/>
        <c:numFmt formatCode="General" sourceLinked="1"/>
        <c:tickLblPos val="none"/>
        <c:crossAx val="157447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07311935047855"/>
          <c:y val="0.13270637408568442"/>
          <c:w val="0.7681390896205238"/>
          <c:h val="0.7254125820224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211008014517070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67.8%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5.7%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11.0%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0.67800000000000038</c:v>
                </c:pt>
                <c:pt idx="1">
                  <c:v>0.15500000000000005</c:v>
                </c:pt>
                <c:pt idx="2">
                  <c:v>5.7000000000000016E-2</c:v>
                </c:pt>
                <c:pt idx="3">
                  <c:v>0.11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0.70600000000000018</c:v>
                </c:pt>
                <c:pt idx="1">
                  <c:v>0.15800000000000006</c:v>
                </c:pt>
                <c:pt idx="2">
                  <c:v>6.0000000000000019E-2</c:v>
                </c:pt>
                <c:pt idx="3">
                  <c:v>7.5999999999999998E-2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6%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0.70700000000000018</c:v>
                </c:pt>
                <c:pt idx="1">
                  <c:v>0.15700000000000006</c:v>
                </c:pt>
                <c:pt idx="2">
                  <c:v>6.0000000000000019E-2</c:v>
                </c:pt>
                <c:pt idx="3">
                  <c:v>7.5999999999999998E-2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0.23</c:v>
                </c:pt>
                <c:pt idx="1">
                  <c:v>0.7700000000000079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0.23869</cdr:x>
      <cdr:y>0</cdr:y>
    </cdr:from>
    <cdr:to>
      <cdr:x>0.37547</cdr:x>
      <cdr:y>0.17535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357295" y="0"/>
          <a:ext cx="777791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19003,5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0.26042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143152" y="500061"/>
          <a:ext cx="1357308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32%</a:t>
          </a:r>
        </a:p>
        <a:p xmlns:a="http://schemas.openxmlformats.org/drawingml/2006/main">
          <a:r>
            <a:rPr lang="ru-RU" sz="1200" dirty="0" smtClean="0"/>
            <a:t>122637,48 тыс. руб.</a:t>
          </a:r>
          <a:endParaRPr lang="ru-RU" sz="12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15%</a:t>
          </a:r>
        </a:p>
        <a:p xmlns:a="http://schemas.openxmlformats.org/drawingml/2006/main">
          <a:r>
            <a:rPr lang="ru-RU" sz="1200" dirty="0" smtClean="0"/>
            <a:t>55861,86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0 %</a:t>
          </a:r>
        </a:p>
        <a:p xmlns:a="http://schemas.openxmlformats.org/drawingml/2006/main">
          <a:r>
            <a:rPr lang="ru-RU" sz="1200" dirty="0" smtClean="0"/>
            <a:t>100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30%</a:t>
          </a:r>
        </a:p>
        <a:p xmlns:a="http://schemas.openxmlformats.org/drawingml/2006/main">
          <a:r>
            <a:rPr lang="ru-RU" sz="1200" dirty="0" smtClean="0"/>
            <a:t>113469,96 тыс. руб.</a:t>
          </a:r>
          <a:endParaRPr lang="ru-RU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13%</a:t>
          </a:r>
        </a:p>
        <a:p xmlns:a="http://schemas.openxmlformats.org/drawingml/2006/main">
          <a:r>
            <a:rPr lang="ru-RU" sz="1200" dirty="0" smtClean="0"/>
            <a:t>49347,4</a:t>
          </a:r>
        </a:p>
        <a:p xmlns:a="http://schemas.openxmlformats.org/drawingml/2006/main">
          <a:r>
            <a:rPr lang="ru-RU" sz="1200" dirty="0" smtClean="0"/>
            <a:t> тыс. руб.</a:t>
          </a:r>
          <a:endParaRPr lang="ru-RU" sz="12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0%</a:t>
          </a:r>
        </a:p>
        <a:p xmlns:a="http://schemas.openxmlformats.org/drawingml/2006/main">
          <a:r>
            <a:rPr lang="ru-RU" sz="1200" dirty="0" smtClean="0"/>
            <a:t>100 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29%</a:t>
          </a:r>
        </a:p>
        <a:p xmlns:a="http://schemas.openxmlformats.org/drawingml/2006/main">
          <a:r>
            <a:rPr lang="ru-RU" sz="1200" dirty="0" smtClean="0"/>
            <a:t>107759,25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13%</a:t>
          </a:r>
        </a:p>
        <a:p xmlns:a="http://schemas.openxmlformats.org/drawingml/2006/main">
          <a:r>
            <a:rPr lang="ru-RU" sz="1200" dirty="0" smtClean="0"/>
            <a:t>48080,7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0%</a:t>
          </a:r>
        </a:p>
        <a:p xmlns:a="http://schemas.openxmlformats.org/drawingml/2006/main">
          <a:r>
            <a:rPr lang="ru-RU" sz="1200" dirty="0" smtClean="0"/>
            <a:t>100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30%</a:t>
          </a:r>
        </a:p>
        <a:p xmlns:a="http://schemas.openxmlformats.org/drawingml/2006/main">
          <a:r>
            <a:rPr lang="ru-RU" sz="1200" dirty="0" smtClean="0"/>
            <a:t>111460,26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0.27826</cdr:x>
      <cdr:y>0.224</cdr:y>
    </cdr:from>
    <cdr:to>
      <cdr:x>0.38261</cdr:x>
      <cdr:y>0.41548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286009" y="576064"/>
          <a:ext cx="857274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5957,1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0.3125</cdr:x>
      <cdr:y>0.28195</cdr:y>
    </cdr:from>
    <cdr:to>
      <cdr:x>0.43403</cdr:x>
      <cdr:y>0.87691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422980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12%</a:t>
          </a:r>
        </a:p>
        <a:p xmlns:a="http://schemas.openxmlformats.org/drawingml/2006/main">
          <a:r>
            <a:rPr lang="ru-RU" sz="1200" dirty="0" smtClean="0"/>
            <a:t>45590,2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0.31858</cdr:x>
      <cdr:y>0.28195</cdr:y>
    </cdr:from>
    <cdr:to>
      <cdr:x>0.44248</cdr:x>
      <cdr:y>0.87691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422980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0%</a:t>
          </a:r>
        </a:p>
        <a:p xmlns:a="http://schemas.openxmlformats.org/drawingml/2006/main">
          <a:r>
            <a:rPr lang="ru-RU" sz="1200" dirty="0" smtClean="0"/>
            <a:t>100,0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0.02326</cdr:y>
    </cdr:from>
    <cdr:to>
      <cdr:x>0.34667</cdr:x>
      <cdr:y>0.0814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22" y="142876"/>
          <a:ext cx="128588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42755,66 тыс. рублей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0.01205</cdr:y>
    </cdr:from>
    <cdr:to>
      <cdr:x>0.73333</cdr:x>
      <cdr:y>0.05814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74031"/>
          <a:ext cx="1643056" cy="283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/>
            <a:t>40832,45 тыс. рублей </a:t>
          </a:r>
        </a:p>
      </cdr:txBody>
    </cdr:sp>
  </cdr:relSizeAnchor>
  <cdr:relSizeAnchor xmlns:cdr="http://schemas.openxmlformats.org/drawingml/2006/chartDrawing">
    <cdr:from>
      <cdr:x>0.69333</cdr:x>
      <cdr:y>0</cdr:y>
    </cdr:from>
    <cdr:to>
      <cdr:x>0.92</cdr:x>
      <cdr:y>0.10423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4776" y="0"/>
          <a:ext cx="1214428" cy="640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/>
            <a:t>44827,66тыс. рублей</a:t>
          </a:r>
          <a:endParaRPr lang="ru-RU" sz="12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0.05</cdr:y>
    </cdr:from>
    <cdr:to>
      <cdr:x>0.25333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 smtClean="0"/>
        </a:p>
      </cdr:txBody>
    </cdr:sp>
  </cdr:relSizeAnchor>
  <cdr:relSizeAnchor xmlns:cdr="http://schemas.openxmlformats.org/drawingml/2006/chartDrawing">
    <cdr:from>
      <cdr:x>0.42667</cdr:x>
      <cdr:y>0.05</cdr:y>
    </cdr:from>
    <cdr:to>
      <cdr:x>0.57333</cdr:x>
      <cdr:y>0.15422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0.07177</cdr:x>
      <cdr:y>0.14206</cdr:y>
    </cdr:from>
    <cdr:to>
      <cdr:x>0.28708</cdr:x>
      <cdr:y>0.23676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4" y="642942"/>
          <a:ext cx="1285872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168,2 </a:t>
          </a:r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0.38278</cdr:x>
      <cdr:y>0.15784</cdr:y>
    </cdr:from>
    <cdr:to>
      <cdr:x>0.6579</cdr:x>
      <cdr:y>0.26833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714380"/>
          <a:ext cx="1643068" cy="50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168,2 </a:t>
          </a:r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0.68182</cdr:x>
      <cdr:y>0.15784</cdr:y>
    </cdr:from>
    <cdr:to>
      <cdr:x>0.95694</cdr:x>
      <cdr:y>0.25254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71957" y="714380"/>
          <a:ext cx="1643069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168,2 </a:t>
          </a:r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0.10667</cdr:x>
      <cdr:y>1.74977E-7</cdr:y>
    </cdr:from>
    <cdr:to>
      <cdr:x>0.25333</cdr:x>
      <cdr:y>0.075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22" y="1"/>
          <a:ext cx="785782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18891.9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1.74977E-7</cdr:y>
    </cdr:from>
    <cdr:to>
      <cdr:x>0.57333</cdr:x>
      <cdr:y>0.0875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1"/>
          <a:ext cx="78578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18116.4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0.0125</cdr:y>
    </cdr:from>
    <cdr:to>
      <cdr:x>0.89333</cdr:x>
      <cdr:y>0.0875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46" y="71438"/>
          <a:ext cx="78578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18559.4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0.0375</cdr:y>
    </cdr:from>
    <cdr:to>
      <cdr:x>0.25333</cdr:x>
      <cdr:y>0.14172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0.0375</cdr:y>
    </cdr:from>
    <cdr:to>
      <cdr:x>0.57333</cdr:x>
      <cdr:y>0.14172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0.0375</cdr:y>
    </cdr:from>
    <cdr:to>
      <cdr:x>0.89333</cdr:x>
      <cdr:y>0.14173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14314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0.3552</cdr:x>
      <cdr:y>0</cdr:y>
    </cdr:from>
    <cdr:to>
      <cdr:x>0.62842</cdr:x>
      <cdr:y>0.12901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0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</a:t>
          </a:r>
          <a:r>
            <a:rPr lang="en-US" sz="2000" dirty="0" smtClean="0"/>
            <a:t>021</a:t>
          </a:r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0.18881</cdr:x>
      <cdr:y>0.02024</cdr:y>
    </cdr:from>
    <cdr:to>
      <cdr:x>0.29316</cdr:x>
      <cdr:y>0.21172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51116" y="52058"/>
          <a:ext cx="857274" cy="4924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6075,2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0.18881</cdr:x>
      <cdr:y>0.14</cdr:y>
    </cdr:from>
    <cdr:to>
      <cdr:x>0.29316</cdr:x>
      <cdr:y>0.33148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51144" y="360040"/>
          <a:ext cx="857274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6589,0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0.03125</cdr:x>
      <cdr:y>0.12329</cdr:y>
    </cdr:from>
    <cdr:to>
      <cdr:x>0.14236</cdr:x>
      <cdr:y>0.19178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" y="642942"/>
          <a:ext cx="914391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392505,87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0.14757</cdr:x>
      <cdr:y>0.0274</cdr:y>
    </cdr:from>
    <cdr:to>
      <cdr:x>0.25869</cdr:x>
      <cdr:y>0.08454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4446" y="142876"/>
          <a:ext cx="914473" cy="297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442937,81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0.27778</cdr:x>
      <cdr:y>0.12329</cdr:y>
    </cdr:from>
    <cdr:to>
      <cdr:x>0.39063</cdr:x>
      <cdr:y>0.17808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86016" y="642942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384626,3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0.39063</cdr:x>
      <cdr:y>0.15069</cdr:y>
    </cdr:from>
    <cdr:to>
      <cdr:x>0.50174</cdr:x>
      <cdr:y>0.21918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14729" y="785818"/>
          <a:ext cx="914391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369651,95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0.52084</cdr:x>
      <cdr:y>0.17808</cdr:y>
    </cdr:from>
    <cdr:to>
      <cdr:x>0.63195</cdr:x>
      <cdr:y>0.21918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86305" y="928694"/>
          <a:ext cx="914391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372354,36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16" y="142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25%</a:t>
          </a:r>
        </a:p>
        <a:p xmlns:a="http://schemas.openxmlformats.org/drawingml/2006/main">
          <a:r>
            <a:rPr lang="ru-RU" sz="1200" dirty="0" smtClean="0"/>
            <a:t>95750,13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0.3125</cdr:x>
      <cdr:y>0.11782</cdr:y>
    </cdr:from>
    <cdr:to>
      <cdr:x>0.43403</cdr:x>
      <cdr:y>0.71278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176759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18%</a:t>
          </a:r>
        </a:p>
        <a:p xmlns:a="http://schemas.openxmlformats.org/drawingml/2006/main">
          <a:r>
            <a:rPr lang="ru-RU" sz="1200" dirty="0" smtClean="0"/>
            <a:t>70734,26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0%</a:t>
          </a:r>
        </a:p>
        <a:p xmlns:a="http://schemas.openxmlformats.org/drawingml/2006/main">
          <a:r>
            <a:rPr lang="ru-RU" sz="1200" dirty="0" smtClean="0"/>
            <a:t>99,89</a:t>
          </a:r>
        </a:p>
        <a:p xmlns:a="http://schemas.openxmlformats.org/drawingml/2006/main">
          <a:r>
            <a:rPr lang="ru-RU" sz="1200" dirty="0" smtClean="0"/>
            <a:t> тыс. руб.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A416-6826-45AE-B963-C09DF4F0C9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D92C-48F8-47F2-82A5-02E01A07D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D92C-48F8-47F2-82A5-02E01A07D7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D92C-48F8-47F2-82A5-02E01A07D72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77F3A2-D166-42DA-931F-370A73057F8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8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elnich-msu.ru/" TargetMode="External"/><Relationship Id="rId2" Type="http://schemas.openxmlformats.org/officeDocument/2006/relationships/hyperlink" Target="mailto:fo13@depfin.kirov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186251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 решению </a:t>
            </a:r>
            <a:r>
              <a:rPr lang="ru-RU" b="1" dirty="0" err="1" smtClean="0">
                <a:solidFill>
                  <a:schemeClr val="tx1"/>
                </a:solidFill>
              </a:rPr>
              <a:t>Котельничской</a:t>
            </a:r>
            <a:r>
              <a:rPr lang="ru-RU" b="1" dirty="0" smtClean="0">
                <a:solidFill>
                  <a:schemeClr val="tx1"/>
                </a:solidFill>
              </a:rPr>
              <a:t> районной Думы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 бюджете Котельничского муниципального района на 2021 год и на плановый период 2022 и 2023 годов»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controls>
      <p:control spid="1026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Доходы от акцизов на нефтепродукты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340768"/>
            <a:ext cx="754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5792,8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052736"/>
            <a:ext cx="921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5977,0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764704"/>
            <a:ext cx="754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6251,0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476672"/>
            <a:ext cx="754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6455,0 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4000504"/>
            <a:ext cx="3071834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роскоши,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нефтепродукты.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Плательщики акциза являются потребители, приобретающие товары, которые облагаются акцизным сбором.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8,3%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8,4%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8,3%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акцизов в общем объеме налоговых и неналоговых доходов районного бюджета в 2021, 2022 и 2023 годах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Налоги на совокупный доход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налогов на совокупный доход  в общем объеме налоговых и неналоговых доходов районного бюджета в 2021, 2022 и 2023 годах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68844" y="1275030"/>
            <a:ext cx="2143140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 по налогу, взимаемому в связи с применением упрощенной системы налогообложения, единому налогу на вмененный доход, единому сельхоз налогу, налогам на патентной системе налогообложения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6614" y="206084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354002" y="206084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139952" y="206084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56980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42930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graphicFrame>
        <p:nvGraphicFramePr>
          <p:cNvPr id="13" name="Содержимое 32"/>
          <p:cNvGraphicFramePr>
            <a:graphicFrameLocks/>
          </p:cNvGraphicFramePr>
          <p:nvPr/>
        </p:nvGraphicFramePr>
        <p:xfrm>
          <a:off x="428596" y="3714752"/>
          <a:ext cx="8229600" cy="281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0710" y="2060848"/>
            <a:ext cx="8572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28,6%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8098" y="206084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28,6%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2060848"/>
            <a:ext cx="9383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28,6%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Налоги на имущество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836712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6670,4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980728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6589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836712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6687,84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620688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6781,46 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500438"/>
            <a:ext cx="3143272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недвижимое имущество (в том числе имущество, переданное во временное владение, в пользование, распоряжение,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9,8%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9,6%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9,4%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Налоги на имущество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124744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6501,25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20688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10510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62068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10846,3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62068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11182,5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500438"/>
            <a:ext cx="3143272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недвижимое имущество (в том числе имущество, переданное во временное владение, в пользование, распоряжение,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14,6%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14,6%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14,4%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Объем и структура неналоговых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80728"/>
          <a:ext cx="2786050" cy="573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357298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15892,7 тыс. руб. – всего неналоговых доходов.</a:t>
            </a:r>
          </a:p>
          <a:p>
            <a:r>
              <a:rPr lang="ru-RU" sz="1000" dirty="0" smtClean="0"/>
              <a:t>Это составляет 4,1%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34076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16372,9 тыс. руб. – всего неналоговых доходов.</a:t>
            </a:r>
          </a:p>
          <a:p>
            <a:r>
              <a:rPr lang="ru-RU" sz="1000" dirty="0" smtClean="0"/>
              <a:t>Это составляет 4,6%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16870,6 тыс. руб. – всего налоговых доходов.</a:t>
            </a:r>
          </a:p>
          <a:p>
            <a:r>
              <a:rPr lang="ru-RU" sz="1000" dirty="0" smtClean="0"/>
              <a:t>Это составляет 4,5% в общем объеме доходов.</a:t>
            </a:r>
            <a:endParaRPr lang="ru-RU" sz="1000" dirty="0"/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3203848" y="908720"/>
          <a:ext cx="2880320" cy="584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6228184" y="980728"/>
          <a:ext cx="27146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58259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Объем и структура безвозмездных поступлений</a:t>
            </a:r>
            <a:endParaRPr lang="ru-RU" sz="2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278605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196752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312765,5тыс. руб. – всего безвозмездных поступлений.</a:t>
            </a:r>
          </a:p>
          <a:p>
            <a:r>
              <a:rPr lang="ru-RU" sz="1000" dirty="0" smtClean="0"/>
              <a:t>Это составляет 81,3% в общем объеме доходов.</a:t>
            </a:r>
            <a:endParaRPr lang="ru-RU" sz="1000" dirty="0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059832" y="836712"/>
          <a:ext cx="27860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31840" y="1196752"/>
            <a:ext cx="3083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369651,95 тыс. руб. – всего безвозмездных поступлений.</a:t>
            </a:r>
          </a:p>
          <a:p>
            <a:r>
              <a:rPr lang="ru-RU" sz="1000" dirty="0" smtClean="0"/>
              <a:t>Это составляет 79,9% в общем объеме доходов.</a:t>
            </a:r>
            <a:endParaRPr lang="ru-RU" sz="10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6012160" y="836712"/>
          <a:ext cx="27860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84168" y="1196752"/>
            <a:ext cx="2845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372354,36 тыс. руб. – всего безвозмездных поступлений.</a:t>
            </a:r>
          </a:p>
          <a:p>
            <a:r>
              <a:rPr lang="ru-RU" sz="1000" dirty="0" smtClean="0"/>
              <a:t>Это составляет  79,2%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РАСХОДЫ</a:t>
            </a:r>
            <a:endParaRPr lang="ru-RU" sz="7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Расходы районного бюджета, тыс. рублей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3583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Расходы районного бюджета по разделам бюджетной классификации расходов бюджетов, тыс. рублей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на реализацию муниципальных программ Котельничского района в 2019году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157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2285992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64331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57%</a:t>
            </a:r>
          </a:p>
          <a:p>
            <a:r>
              <a:rPr lang="ru-RU" sz="1200" dirty="0" smtClean="0"/>
              <a:t>223794,13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390378,41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2019г.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проекта районного бюджета основывается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/>
              <a:t>Проекте основных направлений бюджетной политики и основных направлений налоговой политики Котельничского района на 2021год и на плановый период 2022 и 2023 годов;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Бюджетном прогнозе;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Прогнозе социально-экономического развития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реализацию муниципальных программ Котельничского района в 2020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64331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53%</a:t>
            </a:r>
          </a:p>
          <a:p>
            <a:r>
              <a:rPr lang="ru-RU" sz="1200" dirty="0" smtClean="0"/>
              <a:t>205023,15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385883,04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2020г. (первоначальный план)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реализацию муниципальных программ Котельничского района в 2021году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57%</a:t>
            </a:r>
          </a:p>
          <a:p>
            <a:r>
              <a:rPr lang="ru-RU" sz="1200" dirty="0" smtClean="0"/>
              <a:t>219380,84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382298,2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тыс.</a:t>
            </a:r>
            <a:r>
              <a:rPr lang="ru-RU" dirty="0" smtClean="0">
                <a:solidFill>
                  <a:schemeClr val="bg1"/>
                </a:solidFill>
              </a:rPr>
              <a:t>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2021г.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реализацию муниципальных программ Котельничского района в 2022году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58%</a:t>
            </a:r>
          </a:p>
          <a:p>
            <a:r>
              <a:rPr lang="ru-RU" sz="1200" dirty="0" smtClean="0"/>
              <a:t>211434,9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367374,85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2022г.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реализацию муниципальных программ Котельничского района в 2023году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58%</a:t>
            </a:r>
          </a:p>
          <a:p>
            <a:r>
              <a:rPr lang="ru-RU" sz="1200" dirty="0" smtClean="0"/>
              <a:t>212926,8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370077,26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2023 г. </a:t>
            </a:r>
            <a:endParaRPr lang="ru-RU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Расходы на общегосударственные вопросы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53578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571480"/>
            <a:ext cx="3286116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Руководство и управление в сфере установленных функций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главы муниципального образования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муниципального района,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контрольно-счетной комиссии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отраслевых органов администрации района, осуществляющих реализацию муниципальных функций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расходы за счет средств областного бюджета по выполнению государственных полномочий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000372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Резервные фонды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3357562"/>
            <a:ext cx="3286116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общегосударственные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</a:t>
            </a:r>
            <a:r>
              <a:rPr lang="ru-RU" sz="1200" dirty="0" err="1" smtClean="0"/>
              <a:t>централизованнрй</a:t>
            </a:r>
            <a:r>
              <a:rPr lang="ru-RU" sz="1200" dirty="0" smtClean="0"/>
              <a:t> бухгалтерии и обслуживающего персонала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технических работников отдела по управлению имуществом и земельными ресурсами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финансовое обеспечение переданных государственных полномочий в области архивных фондов и административных комиссий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проведение мероприятий по развитию муниципальной службы и информатизации деятельности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иные мероприятия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6500835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Судебная система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Расходы на национальную безопасность и </a:t>
            </a:r>
            <a:r>
              <a:rPr lang="en-US" sz="2000" dirty="0" smtClean="0"/>
              <a:t>п</a:t>
            </a:r>
            <a:r>
              <a:rPr lang="ru-RU" sz="2000" dirty="0" err="1" smtClean="0"/>
              <a:t>равоохранительную</a:t>
            </a:r>
            <a:r>
              <a:rPr lang="ru-RU" sz="2000" dirty="0" smtClean="0"/>
              <a:t> деятельность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2000240"/>
            <a:ext cx="32861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Национальная безопасность и правоохранительная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Содержание единой дежурно-диспетчерской службы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 Кировской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Мероприятия направленные на профилактику правонарушений и преступлений в </a:t>
            </a:r>
            <a:r>
              <a:rPr lang="ru-RU" sz="1200" dirty="0" err="1" smtClean="0"/>
              <a:t>Котельничском</a:t>
            </a:r>
            <a:r>
              <a:rPr lang="ru-RU" sz="1200" dirty="0" smtClean="0"/>
              <a:t> районе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000636"/>
            <a:ext cx="478634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Расходы будут осуществляться в рамках </a:t>
            </a:r>
            <a:r>
              <a:rPr lang="en-US" sz="1400" dirty="0" smtClean="0"/>
              <a:t>1</a:t>
            </a:r>
            <a:r>
              <a:rPr lang="ru-RU" sz="1400" dirty="0" smtClean="0"/>
              <a:t> </a:t>
            </a:r>
            <a:r>
              <a:rPr lang="ru-RU" sz="1400" dirty="0" err="1" smtClean="0"/>
              <a:t>муниципальн</a:t>
            </a:r>
            <a:r>
              <a:rPr lang="en-US" sz="1400" dirty="0" err="1" smtClean="0"/>
              <a:t>ой</a:t>
            </a:r>
            <a:r>
              <a:rPr lang="ru-RU" sz="1400" dirty="0" smtClean="0"/>
              <a:t> программ</a:t>
            </a:r>
            <a:r>
              <a:rPr lang="en-US" sz="1400" dirty="0" smtClean="0"/>
              <a:t>ы</a:t>
            </a:r>
            <a:r>
              <a:rPr lang="ru-RU" sz="1400" dirty="0" smtClean="0"/>
              <a:t> Котельничского района Кировской области: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Развитие муниципального управления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Расходы на национальную экономику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7752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14" y="571480"/>
            <a:ext cx="205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Дорожное хозяйство</a:t>
            </a:r>
            <a:endParaRPr lang="ru-RU" sz="16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858016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16" y="571480"/>
            <a:ext cx="1929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Сельское хозяйство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00010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37213.0</a:t>
            </a:r>
            <a:endParaRPr lang="ru-RU" sz="1200" b="1" dirty="0" smtClean="0"/>
          </a:p>
          <a:p>
            <a:r>
              <a:rPr lang="en-US" sz="1200" b="1" dirty="0" smtClean="0"/>
              <a:t>37892.0</a:t>
            </a:r>
            <a:endParaRPr lang="ru-RU" sz="1200" b="1" dirty="0" smtClean="0"/>
          </a:p>
          <a:p>
            <a:r>
              <a:rPr lang="en-US" sz="1200" b="1" dirty="0" smtClean="0"/>
              <a:t>36707.0</a:t>
            </a:r>
            <a:endParaRPr lang="ru-RU" sz="1200" b="1" dirty="0" smtClean="0"/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1000108"/>
            <a:ext cx="857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10823.2</a:t>
            </a:r>
            <a:endParaRPr lang="ru-RU" sz="1200" b="1" dirty="0" smtClean="0"/>
          </a:p>
          <a:p>
            <a:r>
              <a:rPr lang="en-US" sz="1200" b="1" dirty="0" smtClean="0"/>
              <a:t>8877.5</a:t>
            </a:r>
            <a:endParaRPr lang="ru-RU" sz="1200" b="1" dirty="0" smtClean="0"/>
          </a:p>
          <a:p>
            <a:r>
              <a:rPr lang="en-US" sz="1200" b="1" dirty="0" smtClean="0"/>
              <a:t>7572.0</a:t>
            </a:r>
            <a:endParaRPr lang="ru-RU" sz="1200" b="1" dirty="0" smtClean="0"/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571472" y="228599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571472" y="4000504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428860" y="2357430"/>
            <a:ext cx="628654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6400" b="1" dirty="0" smtClean="0"/>
              <a:t>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Субсидии юридическим лицам и индивидуальным предпринимателям, осуществляющим перевозку пассажиров автомобильным транспортом пригородных,  </a:t>
            </a:r>
            <a:r>
              <a:rPr lang="ru-RU" sz="4800" dirty="0" err="1" smtClean="0"/>
              <a:t>внутримуниципальных</a:t>
            </a:r>
            <a:r>
              <a:rPr lang="ru-RU" sz="4800" dirty="0" smtClean="0"/>
              <a:t> и межмуниципальных маршрутах  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2357430"/>
            <a:ext cx="857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240,0</a:t>
            </a:r>
          </a:p>
          <a:p>
            <a:r>
              <a:rPr lang="ru-RU" sz="1200" b="1" dirty="0" smtClean="0"/>
              <a:t>240,0</a:t>
            </a:r>
          </a:p>
          <a:p>
            <a:r>
              <a:rPr lang="ru-RU" sz="1200" b="1" dirty="0" smtClean="0"/>
              <a:t>240,0</a:t>
            </a:r>
          </a:p>
          <a:p>
            <a:r>
              <a:rPr lang="ru-RU" sz="1000" b="1" dirty="0" smtClean="0"/>
              <a:t>тыс</a:t>
            </a:r>
            <a:r>
              <a:rPr lang="ru-RU" sz="1000" b="1" dirty="0" smtClean="0"/>
              <a:t>. руб.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414338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18.0</a:t>
            </a:r>
            <a:endParaRPr lang="ru-RU" sz="1200" b="1" dirty="0" smtClean="0"/>
          </a:p>
          <a:p>
            <a:r>
              <a:rPr lang="en-US" sz="1200" b="1" dirty="0" smtClean="0"/>
              <a:t>18</a:t>
            </a:r>
            <a:r>
              <a:rPr lang="ru-RU" sz="1200" b="1" dirty="0" smtClean="0"/>
              <a:t>,0</a:t>
            </a:r>
          </a:p>
          <a:p>
            <a:r>
              <a:rPr lang="en-US" sz="1200" b="1" dirty="0" smtClean="0"/>
              <a:t>18</a:t>
            </a:r>
            <a:r>
              <a:rPr lang="ru-RU" sz="1200" b="1" dirty="0" smtClean="0"/>
              <a:t>,0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28860" y="4071942"/>
            <a:ext cx="628654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r>
              <a:rPr lang="ru-RU" sz="6400" b="1" dirty="0" smtClean="0"/>
              <a:t>Другие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Поддержка малого и среднего предпринимательства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туризма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строительства и архитектуры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428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48294.2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4304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47027.5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07180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44537.0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357298"/>
            <a:ext cx="97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en-US" sz="1400" dirty="0" smtClean="0"/>
              <a:t>2021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1357298"/>
            <a:ext cx="99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en-US" sz="1400" dirty="0" smtClean="0"/>
              <a:t>2022</a:t>
            </a:r>
            <a:r>
              <a:rPr lang="ru-RU" sz="1400" dirty="0" smtClean="0"/>
              <a:t>году.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71802" y="1357298"/>
            <a:ext cx="100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en-US" sz="1400" dirty="0" smtClean="0"/>
              <a:t>2023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Расходы на сельское хозяйство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42910" y="92867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42910" y="271462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642910" y="4572008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643174" y="12858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10823.2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43174" y="307181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8877.5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3174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7572.0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54292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</a:t>
            </a:r>
            <a:r>
              <a:rPr lang="en-US" sz="1400" dirty="0" smtClean="0"/>
              <a:t>2023г.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364331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</a:t>
            </a:r>
            <a:r>
              <a:rPr lang="en-US" sz="1400" dirty="0" smtClean="0"/>
              <a:t>22</a:t>
            </a:r>
            <a:r>
              <a:rPr lang="ru-RU" sz="1400" dirty="0" smtClean="0"/>
              <a:t>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18573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202</a:t>
            </a:r>
            <a:r>
              <a:rPr lang="en-US" sz="1400" dirty="0" smtClean="0"/>
              <a:t>1</a:t>
            </a:r>
            <a:r>
              <a:rPr lang="ru-RU" sz="1400" dirty="0" smtClean="0"/>
              <a:t>г.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1071546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Возмещение части затрат на уплату процентов по инвестиционным кредитам (займам) в агропромышленном комплексе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		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- Организация проведения мероприятий </a:t>
            </a:r>
            <a:r>
              <a:rPr lang="ru-RU" dirty="0" err="1" smtClean="0">
                <a:solidFill>
                  <a:srgbClr val="00B050"/>
                </a:solidFill>
              </a:rPr>
              <a:t>п</a:t>
            </a:r>
            <a:r>
              <a:rPr lang="en-US" dirty="0" err="1" smtClean="0">
                <a:solidFill>
                  <a:srgbClr val="00B050"/>
                </a:solidFill>
              </a:rPr>
              <a:t>ри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осуществлении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деятельности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по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обращению</a:t>
            </a:r>
            <a:r>
              <a:rPr lang="en-US" dirty="0" smtClean="0">
                <a:solidFill>
                  <a:srgbClr val="00B050"/>
                </a:solidFill>
              </a:rPr>
              <a:t> с </a:t>
            </a:r>
            <a:r>
              <a:rPr lang="en-US" dirty="0" err="1" smtClean="0">
                <a:solidFill>
                  <a:srgbClr val="00B050"/>
                </a:solidFill>
              </a:rPr>
              <a:t>животными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без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владельцев</a:t>
            </a:r>
            <a:r>
              <a:rPr lang="ru-RU" dirty="0" smtClean="0"/>
              <a:t>	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1087108"/>
              </p:ext>
            </p:extLst>
          </p:nvPr>
        </p:nvGraphicFramePr>
        <p:xfrm>
          <a:off x="1907704" y="2669725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0"/>
            <a:ext cx="892975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дорожное хозяйство (дорожный фонд) тыс. руб.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4817432"/>
              </p:ext>
            </p:extLst>
          </p:nvPr>
        </p:nvGraphicFramePr>
        <p:xfrm>
          <a:off x="1835696" y="4527113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857620" y="857232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37213.0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тыс. руб.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57620" y="2928934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37892.0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тыс. руб.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57620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36707.0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620" y="1500174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Объем бюджетных ассигнований дорожного фонда Котельничского района в </a:t>
            </a:r>
            <a:r>
              <a:rPr lang="ru-RU" sz="1400" dirty="0" smtClean="0">
                <a:solidFill>
                  <a:prstClr val="black"/>
                </a:solidFill>
              </a:rPr>
              <a:t>20</a:t>
            </a:r>
            <a:r>
              <a:rPr lang="en-US" sz="1400" dirty="0" smtClean="0">
                <a:solidFill>
                  <a:prstClr val="black"/>
                </a:solidFill>
              </a:rPr>
              <a:t>21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7620" y="3500438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Объем бюджетных ассигнований дорожного фонда Котельничского района в </a:t>
            </a:r>
            <a:r>
              <a:rPr lang="ru-RU" sz="1400" dirty="0" smtClean="0">
                <a:solidFill>
                  <a:prstClr val="black"/>
                </a:solidFill>
              </a:rPr>
              <a:t>20</a:t>
            </a:r>
            <a:r>
              <a:rPr lang="en-US" sz="1400" dirty="0" smtClean="0">
                <a:solidFill>
                  <a:prstClr val="black"/>
                </a:solidFill>
              </a:rPr>
              <a:t>22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5429264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Объем бюджетных ассигнований дорожного фонда Котельничского района в </a:t>
            </a:r>
            <a:r>
              <a:rPr lang="ru-RU" sz="1400" dirty="0" smtClean="0">
                <a:solidFill>
                  <a:prstClr val="black"/>
                </a:solidFill>
              </a:rPr>
              <a:t>202</a:t>
            </a:r>
            <a:r>
              <a:rPr lang="en-US" sz="1400" dirty="0" smtClean="0">
                <a:solidFill>
                  <a:prstClr val="black"/>
                </a:solidFill>
              </a:rPr>
              <a:t>3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15008" y="5572140"/>
            <a:ext cx="3071834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В </a:t>
            </a:r>
            <a:r>
              <a:rPr lang="ru-RU" sz="1400" dirty="0" err="1">
                <a:solidFill>
                  <a:prstClr val="white"/>
                </a:solidFill>
              </a:rPr>
              <a:t>Котельничском</a:t>
            </a:r>
            <a:r>
              <a:rPr lang="ru-RU" sz="1400" dirty="0">
                <a:solidFill>
                  <a:prstClr val="white"/>
                </a:solidFill>
              </a:rPr>
              <a:t> районе протяженность автомобильных дорог местного значения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составляет  </a:t>
            </a:r>
            <a:r>
              <a:rPr lang="en-US" sz="1400" dirty="0" smtClean="0">
                <a:solidFill>
                  <a:prstClr val="white"/>
                </a:solidFill>
              </a:rPr>
              <a:t>569.3</a:t>
            </a:r>
            <a:r>
              <a:rPr lang="ru-RU" sz="1400" dirty="0" smtClean="0">
                <a:solidFill>
                  <a:prstClr val="white"/>
                </a:solidFill>
              </a:rPr>
              <a:t> </a:t>
            </a:r>
            <a:r>
              <a:rPr lang="ru-RU" sz="1400" dirty="0">
                <a:solidFill>
                  <a:prstClr val="white"/>
                </a:solidFill>
              </a:rPr>
              <a:t>км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1406" y="857232"/>
            <a:ext cx="1928826" cy="509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Доходы от уплаты акцизов на автомобильный бензин, прямогонный бензин, дизельное топливо, моторное масло для дизельных и карбюраторных (</a:t>
            </a:r>
            <a:r>
              <a:rPr lang="ru-RU" sz="1400" dirty="0" err="1">
                <a:solidFill>
                  <a:prstClr val="white"/>
                </a:solidFill>
              </a:rPr>
              <a:t>инжекторных</a:t>
            </a:r>
            <a:r>
              <a:rPr lang="ru-RU" sz="1400" dirty="0">
                <a:solidFill>
                  <a:prstClr val="white"/>
                </a:solidFill>
              </a:rPr>
              <a:t>) двигателей, производимых на территории РФ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Субсидия из областного бюджета на осуществление дорожной деятельности в отношении автомобильных дорог общего пользования местного </a:t>
            </a:r>
            <a:r>
              <a:rPr lang="ru-RU" sz="1400" dirty="0" smtClean="0">
                <a:solidFill>
                  <a:prstClr val="white"/>
                </a:solidFill>
              </a:rPr>
              <a:t>значения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1070113"/>
              </p:ext>
            </p:extLst>
          </p:nvPr>
        </p:nvGraphicFramePr>
        <p:xfrm>
          <a:off x="2071670" y="642918"/>
          <a:ext cx="6749404" cy="502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p:control spid="15362" name="SapphireHiddenControl" r:id="rId2" imgW="6095880" imgH="4067280"/>
    </p:controls>
    <p:extLst>
      <p:ext uri="{BB962C8B-B14F-4D97-AF65-F5344CB8AC3E}">
        <p14:creationId xmlns="" xmlns:p14="http://schemas.microsoft.com/office/powerpoint/2010/main" val="28093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59721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57158" y="714356"/>
            <a:ext cx="5214942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будут финансироваться в рамках муниципальной программы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«Развитие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коммунальной и жилищной инфраструктуры»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1928802"/>
            <a:ext cx="2928926" cy="235745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ЖИЛИЩНОЕ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Средства</a:t>
            </a:r>
            <a:r>
              <a:rPr lang="ru-RU" dirty="0" smtClean="0">
                <a:latin typeface="+mj-lt"/>
                <a:ea typeface="+mj-ea"/>
                <a:cs typeface="+mj-cs"/>
              </a:rPr>
              <a:t> на уплату обязательных взносов на капитальный ремонт общего имущества в многоквартирных домах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формирования районного бюджета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Формирование районного бюджета на 2021 и на плановый период 2022 и 2023 годы осуществлялось в соответствии с задачами, определёнными прогнозом социально-экономического развития района муниципальными программами Котельничского района.</a:t>
            </a:r>
          </a:p>
          <a:p>
            <a:pPr algn="just">
              <a:buNone/>
            </a:pPr>
            <a:r>
              <a:rPr lang="ru-RU" sz="3400" dirty="0"/>
              <a:t>	</a:t>
            </a:r>
            <a:r>
              <a:rPr lang="ru-RU" sz="3400" dirty="0" smtClean="0"/>
              <a:t>Планирование районного бюджета осуществлялось в соответствии с методиками прогнозирования поступления доходов, утверждёнными главными администраторами доходов бюджетов бюджетной системы и приказом финансового управления от 20.07.2020 №38 «Об утверждении Порядка и Методики планирования бюджетных ассигнований районного бюджета».</a:t>
            </a:r>
          </a:p>
          <a:p>
            <a:pPr algn="just">
              <a:buNone/>
            </a:pPr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5294392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Расходы на образование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142852"/>
            <a:ext cx="300039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Дошкольное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4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образования в муниципальных дошкольных 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питания льготной категории детей в образовательных учреждения Котельничского муниципального района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14282" y="214290"/>
          <a:ext cx="5143536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 rot="16200000">
            <a:off x="-464363" y="1035811"/>
            <a:ext cx="178595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195444.64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214282" y="235743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 rot="16200000">
            <a:off x="-500082" y="3143232"/>
            <a:ext cx="185738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187491.5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Содержимое 3"/>
          <p:cNvGraphicFramePr>
            <a:graphicFrameLocks/>
          </p:cNvGraphicFramePr>
          <p:nvPr/>
        </p:nvGraphicFramePr>
        <p:xfrm>
          <a:off x="214282" y="450057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 rot="16200000">
            <a:off x="-500082" y="5286372"/>
            <a:ext cx="185738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188816.2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715008" y="1142984"/>
            <a:ext cx="3000396" cy="20002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 12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получение общедоступного и бесплатного дошкольного начального общего, основного общего, среднего общего и дополнительного образования детей в муниципальных общеобразовательных организациях</a:t>
            </a:r>
            <a:endParaRPr lang="en-US" sz="1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Ежемесячное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вознаграждение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классное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руководство</a:t>
            </a:r>
            <a:endParaRPr lang="en-US" sz="1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Организация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бесплатного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горячего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питания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учащихся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1-4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классов</a:t>
            </a:r>
            <a:endParaRPr lang="en-US" sz="1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Выплата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компенсации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педагогам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подготовку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проведение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итоговой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аттестацииучащихся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9 и 11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классов</a:t>
            </a:r>
            <a:endParaRPr lang="ru-RU" sz="1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Подготовка образовательных учреждений к новому учебному году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5008" y="3714752"/>
            <a:ext cx="3000396" cy="1714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Молодёжная политика и оздоровление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стоимости питания детей в лагерях, организованных муниципальными учреждениями, осуществляющими организацию отдыха и оздоровления детей в каникулярное время с дневным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пребыванием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Мероприятия в сфере молодежной политики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районе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715008" y="3143248"/>
            <a:ext cx="3000396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Дополнительное образование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Финансовое обеспечение деятельности 3 районных учреждений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5008" y="5643554"/>
            <a:ext cx="3000396" cy="1143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Другие вопросы в области образования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Противодействие коррупции 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районе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деятельности централизованной бухгалтерии, методкабинета и хозяйственно-эксплуатационной группы Управления образования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715008" y="5286388"/>
          <a:ext cx="2928958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tx1"/>
                          </a:solidFill>
                        </a:rPr>
                        <a:t>Професиональная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подготовка , переподготовка и квалификации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142264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Расходы на культуру</a:t>
            </a:r>
            <a:endParaRPr lang="ru-RU" sz="2800" dirty="0"/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3000364" y="4429132"/>
          <a:ext cx="4429156" cy="22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00108"/>
            <a:ext cx="321471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двух муниципальных программ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 Кировской области: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культуры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районе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071802" y="357166"/>
          <a:ext cx="4071966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7358082" y="500042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10152.3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358082" y="271462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9466.1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58082" y="4643446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9224.3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11429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</a:t>
            </a:r>
            <a:r>
              <a:rPr lang="en-US" sz="1400" dirty="0" smtClean="0"/>
              <a:t>1</a:t>
            </a:r>
            <a:r>
              <a:rPr lang="ru-RU" sz="1400" dirty="0" smtClean="0"/>
              <a:t>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8082" y="521495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</a:t>
            </a:r>
            <a:r>
              <a:rPr lang="en-US" sz="1400" dirty="0" smtClean="0"/>
              <a:t>3</a:t>
            </a:r>
            <a:r>
              <a:rPr lang="ru-RU" sz="1400" dirty="0" smtClean="0"/>
              <a:t>г.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328612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</a:t>
            </a:r>
            <a:r>
              <a:rPr lang="en-US" sz="1400" dirty="0" smtClean="0"/>
              <a:t>2</a:t>
            </a:r>
            <a:r>
              <a:rPr lang="ru-RU" sz="1400" dirty="0" smtClean="0"/>
              <a:t>г.</a:t>
            </a:r>
            <a:endParaRPr lang="ru-RU" sz="1400" dirty="0"/>
          </a:p>
        </p:txBody>
      </p:sp>
      <p:graphicFrame>
        <p:nvGraphicFramePr>
          <p:cNvPr id="25" name="Содержимое 3"/>
          <p:cNvGraphicFramePr>
            <a:graphicFrameLocks/>
          </p:cNvGraphicFramePr>
          <p:nvPr/>
        </p:nvGraphicFramePr>
        <p:xfrm>
          <a:off x="2714612" y="2285992"/>
          <a:ext cx="4572032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500570"/>
            <a:ext cx="35004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Расходы на социальную политику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785794"/>
            <a:ext cx="3286116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Пенсионное обеспечение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выплата доплат к пенсии за выслугу лет муниципальным служащим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3643314"/>
            <a:ext cx="328611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вопросы в области соц. политики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Всероссийской общественной организации ветеранов (пенсионеров) войны, труда, Вооруженных сил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общественной организации «Всероссийское общество инвалидов»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1571612"/>
            <a:ext cx="328611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Социальное обеспечение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Меры соц. поддержки гражданам за счет средств областной субвенции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Расходы на выплату мер социальной поддержки по договорам о целевом обучении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643182"/>
            <a:ext cx="328611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Охрана семьи и детства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Меры социальной поддержки семей с детьми за счет средств областной субвенции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5072074"/>
            <a:ext cx="285752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</a:t>
            </a:r>
            <a:r>
              <a:rPr lang="en-US" dirty="0" smtClean="0"/>
              <a:t>4</a:t>
            </a:r>
            <a:r>
              <a:rPr lang="ru-RU" dirty="0" smtClean="0"/>
              <a:t> муниципальных программ Котельничского района Кировской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Расходы на физическую культуру и спорт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2132" y="1428736"/>
            <a:ext cx="328611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муниципальной программы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«Развитие  физической культуры и спорта»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3143248"/>
            <a:ext cx="3286116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официальных спортивных мероприятий и обеспечение участия спортивных сборных команд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спортивных соревнованиях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физкультурных мероприятий, в том числе Фестивалей инвалидного спорта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54032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/>
              <a:t>Расходы на предоставление межбюджетных трансфертов</a:t>
            </a:r>
            <a:endParaRPr lang="ru-RU" sz="23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7180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92932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00496" y="500042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2022</a:t>
            </a:r>
            <a:endParaRPr lang="ru-RU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6858016" y="500042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2023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3643315"/>
          <a:ext cx="8572560" cy="292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491"/>
                <a:gridCol w="1330225"/>
                <a:gridCol w="1182422"/>
                <a:gridCol w="1182422"/>
              </a:tblGrid>
              <a:tr h="35280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r>
                        <a:rPr lang="en-US" sz="1600" dirty="0" smtClean="0"/>
                        <a:t>021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2023</a:t>
                      </a:r>
                      <a:endParaRPr lang="ru-RU" sz="1600" dirty="0"/>
                    </a:p>
                  </a:txBody>
                  <a:tcPr/>
                </a:tc>
              </a:tr>
              <a:tr h="769759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Дотация бюджетам поселений на поддержку мер по обеспечению сбалансированности бюджетов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сельских поселений К</a:t>
                      </a:r>
                      <a:r>
                        <a:rPr lang="ru-RU" sz="1400" baseline="0" dirty="0" smtClean="0"/>
                        <a:t>отельничского района, тыс. руб.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45415.2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45704.4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45550.7</a:t>
                      </a:r>
                      <a:endParaRPr lang="ru-RU" sz="1600" dirty="0"/>
                    </a:p>
                  </a:txBody>
                  <a:tcPr/>
                </a:tc>
              </a:tr>
              <a:tr h="555534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Дотации на выравнивание бюджетной обеспеченности сельских поселений </a:t>
                      </a:r>
                      <a:r>
                        <a:rPr lang="ru-RU" sz="1400" baseline="0" dirty="0" err="1" smtClean="0"/>
                        <a:t>Котельничского</a:t>
                      </a:r>
                      <a:r>
                        <a:rPr lang="ru-RU" sz="1400" baseline="0" dirty="0" smtClean="0"/>
                        <a:t> района,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10364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10241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10119</a:t>
                      </a:r>
                      <a:endParaRPr lang="ru-RU" sz="1600" dirty="0"/>
                    </a:p>
                  </a:txBody>
                  <a:tcPr/>
                </a:tc>
              </a:tr>
              <a:tr h="54524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Субсидия местным бюджетам на выполнение расходных обязательств муниципальных образований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3847.7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3847.7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3847.7</a:t>
                      </a:r>
                      <a:endParaRPr lang="ru-RU" sz="1600" dirty="0"/>
                    </a:p>
                  </a:txBody>
                  <a:tcPr/>
                </a:tc>
              </a:tr>
              <a:tr h="35280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Иные межбюджетные трансферты,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7344.8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4924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4924</a:t>
                      </a:r>
                      <a:endParaRPr lang="ru-RU" sz="1600" dirty="0"/>
                    </a:p>
                  </a:txBody>
                  <a:tcPr/>
                </a:tc>
              </a:tr>
              <a:tr h="352806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66971.7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64717.1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64441.4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307181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Межбюджетные трансферты в </a:t>
            </a:r>
            <a:r>
              <a:rPr lang="en-US" dirty="0" smtClean="0"/>
              <a:t>2021-2023</a:t>
            </a:r>
            <a:r>
              <a:rPr lang="ru-RU" dirty="0" smtClean="0"/>
              <a:t>гг.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ВЫПЛАТЫ</a:t>
            </a:r>
            <a:endParaRPr lang="ru-RU" sz="7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Выплаты отдельным категориям граждан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142984"/>
          <a:ext cx="871543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24"/>
                <a:gridCol w="925001"/>
                <a:gridCol w="1397737"/>
                <a:gridCol w="1397737"/>
                <a:gridCol w="1397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выплаты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получателей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202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  <a:r>
                        <a:rPr lang="ru-RU" sz="1400" dirty="0" smtClean="0"/>
                        <a:t>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</a:t>
                      </a:r>
                      <a:r>
                        <a:rPr lang="en-US" sz="1400" dirty="0" smtClean="0"/>
                        <a:t>22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</a:t>
                      </a:r>
                      <a:r>
                        <a:rPr lang="en-US" sz="1400" dirty="0" smtClean="0"/>
                        <a:t>23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Выплата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отдельным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категориям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специалистов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dirty="0" err="1" smtClean="0"/>
                        <a:t>работающих</a:t>
                      </a:r>
                      <a:r>
                        <a:rPr lang="en-US" sz="1400" dirty="0" smtClean="0"/>
                        <a:t> в </a:t>
                      </a:r>
                      <a:r>
                        <a:rPr lang="en-US" sz="1400" dirty="0" err="1" smtClean="0"/>
                        <a:t>муниципальных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учреждениях</a:t>
                      </a:r>
                      <a:r>
                        <a:rPr lang="en-US" sz="1400" baseline="0" dirty="0" smtClean="0"/>
                        <a:t> и </a:t>
                      </a:r>
                      <a:r>
                        <a:rPr lang="en-US" sz="1400" baseline="0" dirty="0" err="1" smtClean="0"/>
                        <a:t>проживающих</a:t>
                      </a:r>
                      <a:r>
                        <a:rPr lang="en-US" sz="1400" baseline="0" dirty="0" smtClean="0"/>
                        <a:t> в </a:t>
                      </a:r>
                      <a:r>
                        <a:rPr lang="en-US" sz="1400" baseline="0" dirty="0" err="1" smtClean="0"/>
                        <a:t>сельских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населенных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пунктах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или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поселках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городского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типа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области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baseline="0" dirty="0" err="1" smtClean="0"/>
                        <a:t>частичной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компенсации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расходов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на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оплату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жилого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помещения</a:t>
                      </a:r>
                      <a:r>
                        <a:rPr lang="en-US" sz="1400" baseline="0" dirty="0" smtClean="0"/>
                        <a:t> и </a:t>
                      </a:r>
                      <a:r>
                        <a:rPr lang="en-US" sz="1400" baseline="0" dirty="0" err="1" smtClean="0"/>
                        <a:t>коммунальных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услуг</a:t>
                      </a:r>
                      <a:r>
                        <a:rPr lang="en-US" sz="1400" baseline="0" dirty="0" smtClean="0"/>
                        <a:t> в </a:t>
                      </a:r>
                      <a:r>
                        <a:rPr lang="en-US" sz="1400" baseline="0" dirty="0" err="1" smtClean="0"/>
                        <a:t>виде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ежемесячной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денежной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выплаты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407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407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Возмещение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расходов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baseline="0" dirty="0" err="1" smtClean="0"/>
                        <a:t>связанных</a:t>
                      </a:r>
                      <a:r>
                        <a:rPr lang="en-US" sz="1400" baseline="0" dirty="0" smtClean="0"/>
                        <a:t> с </a:t>
                      </a:r>
                      <a:r>
                        <a:rPr lang="en-US" sz="1400" baseline="0" dirty="0" err="1" smtClean="0"/>
                        <a:t>предоставлением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меры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социальной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поддержки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baseline="0" dirty="0" err="1" smtClean="0"/>
                        <a:t>установленной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абзацем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первым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части</a:t>
                      </a:r>
                      <a:r>
                        <a:rPr lang="en-US" sz="1400" baseline="0" dirty="0" smtClean="0"/>
                        <a:t> 1 </a:t>
                      </a:r>
                      <a:r>
                        <a:rPr lang="en-US" sz="1400" baseline="0" dirty="0" err="1" smtClean="0"/>
                        <a:t>статьи</a:t>
                      </a:r>
                      <a:r>
                        <a:rPr lang="en-US" sz="1400" baseline="0" dirty="0" smtClean="0"/>
                        <a:t> 15 </a:t>
                      </a:r>
                      <a:r>
                        <a:rPr lang="en-US" sz="1400" baseline="0" dirty="0" err="1" smtClean="0"/>
                        <a:t>закона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Кировской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области”Об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образовании</a:t>
                      </a:r>
                      <a:r>
                        <a:rPr lang="en-US" sz="1400" baseline="0" dirty="0" smtClean="0"/>
                        <a:t> в </a:t>
                      </a:r>
                      <a:r>
                        <a:rPr lang="en-US" sz="1400" baseline="0" dirty="0" err="1" smtClean="0"/>
                        <a:t>Кировской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области</a:t>
                      </a:r>
                      <a:r>
                        <a:rPr lang="en-US" sz="1400" baseline="0" dirty="0" smtClean="0"/>
                        <a:t>”</a:t>
                      </a:r>
                      <a:r>
                        <a:rPr lang="ru-RU" sz="1400" baseline="0" dirty="0" smtClean="0"/>
                        <a:t>, с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учетом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положений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части</a:t>
                      </a:r>
                      <a:r>
                        <a:rPr lang="en-US" sz="1400" baseline="0" dirty="0" smtClean="0"/>
                        <a:t> 3 </a:t>
                      </a:r>
                      <a:r>
                        <a:rPr lang="en-US" sz="1400" baseline="0" dirty="0" err="1" smtClean="0"/>
                        <a:t>статьи</a:t>
                      </a:r>
                      <a:r>
                        <a:rPr lang="en-US" sz="1400" baseline="0" dirty="0" smtClean="0"/>
                        <a:t> 17 </a:t>
                      </a:r>
                      <a:r>
                        <a:rPr lang="en-US" sz="1400" baseline="0" dirty="0" err="1" smtClean="0"/>
                        <a:t>указанного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закона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10727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10691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11134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90736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Выплаты учащимся, студентам и молодежи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79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671"/>
                <a:gridCol w="980288"/>
                <a:gridCol w="904881"/>
                <a:gridCol w="1055695"/>
                <a:gridCol w="904881"/>
                <a:gridCol w="980288"/>
                <a:gridCol w="9500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выплат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выплату мер социальной поддержки по договорам о целевом обучении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7620" y="1214422"/>
            <a:ext cx="71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12144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12144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2023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Выплаты на охрану семьи и детства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71543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785818"/>
                <a:gridCol w="1071570"/>
                <a:gridCol w="785818"/>
                <a:gridCol w="1071570"/>
                <a:gridCol w="785818"/>
                <a:gridCol w="10715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выплаты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</a:t>
                      </a:r>
                      <a:r>
                        <a:rPr lang="en-US" sz="1200" dirty="0" smtClean="0"/>
                        <a:t>2021 </a:t>
                      </a:r>
                      <a:r>
                        <a:rPr lang="ru-RU" sz="1200" baseline="0" dirty="0" smtClean="0"/>
                        <a:t>год</a:t>
                      </a:r>
                      <a:r>
                        <a:rPr lang="ru-RU" sz="1200" dirty="0" smtClean="0"/>
                        <a:t>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</a:t>
                      </a:r>
                      <a:r>
                        <a:rPr lang="en-US" sz="1200" dirty="0" smtClean="0"/>
                        <a:t> 2022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r>
                        <a:rPr lang="ru-RU" sz="12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r>
                        <a:rPr lang="ru-RU" sz="1200" dirty="0" smtClean="0"/>
                        <a:t>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прав </a:t>
                      </a:r>
                      <a:r>
                        <a:rPr lang="ru-RU" sz="1200" baseline="0" dirty="0" smtClean="0"/>
                        <a:t> на жилое помещение в соответствии с Законом Кировской области «О социальной поддержке детей-сирот и детей, оставшихся без попечения родителей, лиц из числа детей-сирот, детей попавших в сложную жизненную ситуацию»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3939.1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1575.6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1575.6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</a:t>
                      </a:r>
                      <a:r>
                        <a:rPr lang="en-US" sz="1200" dirty="0" err="1" smtClean="0"/>
                        <a:t>ачисление</a:t>
                      </a:r>
                      <a:r>
                        <a:rPr lang="en-US" sz="1200" dirty="0" smtClean="0"/>
                        <a:t> и </a:t>
                      </a:r>
                      <a:r>
                        <a:rPr lang="en-US" sz="1200" dirty="0" err="1" smtClean="0"/>
                        <a:t>выплата</a:t>
                      </a:r>
                      <a:r>
                        <a:rPr lang="en-US" sz="1200" dirty="0" smtClean="0"/>
                        <a:t> к</a:t>
                      </a:r>
                      <a:r>
                        <a:rPr lang="ru-RU" sz="1200" dirty="0" err="1" smtClean="0"/>
                        <a:t>омпенсаци</a:t>
                      </a:r>
                      <a:r>
                        <a:rPr lang="en-US" sz="1200" dirty="0" smtClean="0"/>
                        <a:t>и</a:t>
                      </a:r>
                      <a:r>
                        <a:rPr lang="ru-RU" sz="1200" dirty="0" smtClean="0"/>
                        <a:t> платы взимаемой с родителей (законных представителей) за присмотр и уход за детьми</a:t>
                      </a:r>
                      <a:r>
                        <a:rPr lang="ru-RU" sz="1200" baseline="0" dirty="0" smtClean="0"/>
                        <a:t> в образовательных организациях, реализующих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576.5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628.9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628.9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Назначение</a:t>
                      </a:r>
                      <a:r>
                        <a:rPr lang="en-US" sz="1200" baseline="0" dirty="0" smtClean="0"/>
                        <a:t> и </a:t>
                      </a:r>
                      <a:r>
                        <a:rPr lang="en-US" sz="1200" baseline="0" dirty="0" err="1" smtClean="0"/>
                        <a:t>выплата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ежемесячных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err="1" smtClean="0"/>
                        <a:t>денежны</a:t>
                      </a:r>
                      <a:r>
                        <a:rPr lang="en-US" sz="1200" baseline="0" dirty="0" smtClean="0"/>
                        <a:t>х</a:t>
                      </a:r>
                      <a:r>
                        <a:rPr lang="ru-RU" sz="1200" baseline="0" dirty="0" smtClean="0"/>
                        <a:t> выплат на детей-сирот и детей, оставшихся без попечения родителей, находящихся под опекой (попечительством), в приемной семье, и по начислению и выплате ежемесячного вознаграждения, причитающегося приемным родителям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2815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7095.6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5019.5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5019.5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МУНИЦИПАЛЬНЫЙ ДОЛГ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Показатели социально-экономического развития </a:t>
            </a:r>
            <a:r>
              <a:rPr lang="ru-RU" sz="3600" dirty="0" err="1" smtClean="0"/>
              <a:t>Котельничского</a:t>
            </a:r>
            <a:r>
              <a:rPr lang="ru-RU" sz="3600" dirty="0" smtClean="0"/>
              <a:t> района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00806"/>
          <a:ext cx="8786874" cy="486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857256"/>
                <a:gridCol w="857256"/>
                <a:gridCol w="928694"/>
                <a:gridCol w="928694"/>
                <a:gridCol w="928694"/>
              </a:tblGrid>
              <a:tr h="4747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(оценка)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85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Среднегодовая численность населения, 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12,37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11,57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10,84</a:t>
                      </a:r>
                      <a:endParaRPr lang="ru-RU" sz="1200" dirty="0"/>
                    </a:p>
                  </a:txBody>
                  <a:tcPr/>
                </a:tc>
              </a:tr>
              <a:tr h="385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оплаты труда,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720219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741526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750865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779098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825182</a:t>
                      </a:r>
                      <a:endParaRPr lang="ru-RU" sz="1200" dirty="0"/>
                    </a:p>
                  </a:txBody>
                  <a:tcPr/>
                </a:tc>
              </a:tr>
              <a:tr h="474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заработная плата в расчете на одного работника,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18616,1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19755,1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20342,0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21441,5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22860,8</a:t>
                      </a:r>
                      <a:endParaRPr lang="ru-RU" sz="1200" dirty="0"/>
                    </a:p>
                  </a:txBody>
                  <a:tcPr/>
                </a:tc>
              </a:tr>
              <a:tr h="474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 прибыльных предприятий (с учетом предприятий</a:t>
                      </a:r>
                      <a:r>
                        <a:rPr lang="ru-RU" sz="1200" baseline="0" dirty="0" smtClean="0"/>
                        <a:t> сельского хозяйства),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214353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174745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179250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181155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183160</a:t>
                      </a:r>
                      <a:endParaRPr lang="ru-RU" sz="1200" dirty="0"/>
                    </a:p>
                  </a:txBody>
                  <a:tcPr/>
                </a:tc>
              </a:tr>
              <a:tr h="474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 том числе прибыль прибыльных  </a:t>
                      </a:r>
                      <a:r>
                        <a:rPr lang="ru-RU" sz="1200" baseline="0" dirty="0" smtClean="0"/>
                        <a:t>сельскохозяйственных предприятий, тыс. рублей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134953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102350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106050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107050</a:t>
                      </a:r>
                      <a:endParaRPr lang="ru-RU" sz="1200" dirty="0"/>
                    </a:p>
                  </a:txBody>
                  <a:tcPr/>
                </a:tc>
              </a:tr>
              <a:tr h="6048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малых предприятий (с учетом </a:t>
                      </a:r>
                      <a:r>
                        <a:rPr lang="ru-RU" sz="1200" dirty="0" err="1" smtClean="0"/>
                        <a:t>микропредприятий</a:t>
                      </a:r>
                      <a:r>
                        <a:rPr lang="ru-RU" sz="1200" dirty="0" smtClean="0"/>
                        <a:t>),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735935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716625,6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749127,6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783588,1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819535,7</a:t>
                      </a:r>
                      <a:endParaRPr lang="ru-RU" sz="1200" dirty="0"/>
                    </a:p>
                  </a:txBody>
                  <a:tcPr/>
                </a:tc>
              </a:tr>
              <a:tr h="474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Остаточная балансовая стоимость основных фондов на конец года,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1879075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1999645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2062980,0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2128840,0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2194745,0</a:t>
                      </a:r>
                      <a:endParaRPr lang="ru-RU" sz="1200" dirty="0"/>
                    </a:p>
                  </a:txBody>
                  <a:tcPr/>
                </a:tc>
              </a:tr>
              <a:tr h="474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за период с начала года,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103,7</a:t>
                      </a:r>
                      <a:endParaRPr lang="ru-RU" sz="1200" dirty="0"/>
                    </a:p>
                  </a:txBody>
                  <a:tcPr/>
                </a:tc>
              </a:tr>
              <a:tr h="385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Индекс физического</a:t>
                      </a:r>
                      <a:r>
                        <a:rPr lang="ru-RU" sz="1200" baseline="0" dirty="0" smtClean="0"/>
                        <a:t> объема платных услуг населению, % к предыдущему году в сопоставимых ценах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Муниципальный долг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642918"/>
            <a:ext cx="6429420" cy="142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Верхний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предел муниципального долга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тыс</a:t>
            </a:r>
            <a:r>
              <a:rPr lang="ru-RU" dirty="0" smtClean="0">
                <a:solidFill>
                  <a:schemeClr val="bg1"/>
                </a:solidFill>
              </a:rPr>
              <a:t>. руб. на 01.01.202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Кредиты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кредитных организаций 5000 тыс.руб.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Кредиты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предоставляемые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бюджетам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муниципальных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образований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Кировской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области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из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областного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бюджета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покрытие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временных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кассовых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разрывов</a:t>
            </a:r>
            <a:r>
              <a:rPr lang="ru-RU" dirty="0" smtClean="0">
                <a:solidFill>
                  <a:schemeClr val="bg1"/>
                </a:solidFill>
              </a:rPr>
              <a:t> 3000 тыс.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16200000">
            <a:off x="-214330" y="1071530"/>
            <a:ext cx="142876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16200000">
            <a:off x="-250049" y="2893199"/>
            <a:ext cx="150019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6200000">
            <a:off x="-214330" y="4714868"/>
            <a:ext cx="142876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728" y="2428868"/>
            <a:ext cx="6500858" cy="1500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6400" dirty="0" smtClean="0">
                <a:solidFill>
                  <a:schemeClr val="bg1"/>
                </a:solidFill>
              </a:rPr>
              <a:t>Верхний предел муниципального долга </a:t>
            </a:r>
            <a:r>
              <a:rPr lang="en-US" sz="6400" dirty="0" smtClean="0">
                <a:solidFill>
                  <a:schemeClr val="bg1"/>
                </a:solidFill>
              </a:rPr>
              <a:t>0 </a:t>
            </a:r>
            <a:r>
              <a:rPr lang="ru-RU" sz="6400" dirty="0" smtClean="0">
                <a:solidFill>
                  <a:schemeClr val="bg1"/>
                </a:solidFill>
              </a:rPr>
              <a:t>тыс. руб. на 01.01.202</a:t>
            </a:r>
            <a:r>
              <a:rPr lang="en-US" sz="6400" dirty="0" smtClean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6400" dirty="0" err="1" smtClean="0">
                <a:solidFill>
                  <a:schemeClr val="bg1"/>
                </a:solidFill>
              </a:rPr>
              <a:t>Кредиты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ru-RU" sz="6400" dirty="0" smtClean="0">
                <a:solidFill>
                  <a:schemeClr val="bg1"/>
                </a:solidFill>
              </a:rPr>
              <a:t>кредитных организаций </a:t>
            </a:r>
            <a:r>
              <a:rPr lang="en-US" sz="6400" dirty="0" smtClean="0">
                <a:solidFill>
                  <a:schemeClr val="bg1"/>
                </a:solidFill>
              </a:rPr>
              <a:t>3000 </a:t>
            </a:r>
            <a:r>
              <a:rPr lang="ru-RU" sz="6400" dirty="0" smtClean="0">
                <a:solidFill>
                  <a:schemeClr val="bg1"/>
                </a:solidFill>
              </a:rPr>
              <a:t>тыс.руб.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6400" dirty="0" err="1" smtClean="0">
                <a:solidFill>
                  <a:schemeClr val="bg1"/>
                </a:solidFill>
              </a:rPr>
              <a:t>Кредиты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предоставляемые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бюджетам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муниципальных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образований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Кировской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области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из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областного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бюджета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на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покрытие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временных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кассовых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разрывов</a:t>
            </a:r>
            <a:r>
              <a:rPr lang="ru-RU" sz="6400" dirty="0" smtClean="0">
                <a:solidFill>
                  <a:schemeClr val="bg1"/>
                </a:solidFill>
              </a:rPr>
              <a:t> 3000 тыс. руб</a:t>
            </a:r>
            <a:r>
              <a:rPr lang="ru-RU" sz="42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57290" y="4286256"/>
            <a:ext cx="6500858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Верхний предел муниципального долга 0 тыс. руб. на 01.01.202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Кредиты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кредитных организаций </a:t>
            </a:r>
            <a:r>
              <a:rPr lang="en-US" dirty="0" smtClean="0">
                <a:solidFill>
                  <a:schemeClr val="bg1"/>
                </a:solidFill>
              </a:rPr>
              <a:t>2000 </a:t>
            </a:r>
            <a:r>
              <a:rPr lang="ru-RU" dirty="0" smtClean="0">
                <a:solidFill>
                  <a:schemeClr val="bg1"/>
                </a:solidFill>
              </a:rPr>
              <a:t>тыс.руб.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Кредиты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предоставляемые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бюджетам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муниципальных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образований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Кировской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области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из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областного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бюджета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покрытие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временных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кассовых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разрывов</a:t>
            </a:r>
            <a:r>
              <a:rPr lang="ru-RU" dirty="0" smtClean="0">
                <a:solidFill>
                  <a:schemeClr val="bg1"/>
                </a:solidFill>
              </a:rPr>
              <a:t> 3000 тыс. руб.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Контактная информация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Финансовое управление администрации Кировской области </a:t>
            </a:r>
            <a:r>
              <a:rPr lang="ru-RU" sz="2400" dirty="0" err="1" smtClean="0"/>
              <a:t>Котельничского</a:t>
            </a:r>
            <a:r>
              <a:rPr lang="ru-RU" sz="2400" dirty="0" smtClean="0"/>
              <a:t> района</a:t>
            </a:r>
          </a:p>
          <a:p>
            <a:pPr algn="ctr">
              <a:buNone/>
            </a:pPr>
            <a:r>
              <a:rPr lang="ru-RU" sz="2400" dirty="0" smtClean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400" dirty="0" smtClean="0"/>
              <a:t>тел. (83342) 4-07-18,</a:t>
            </a:r>
          </a:p>
          <a:p>
            <a:pPr algn="ctr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fo13@depfin.kirov.ru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Интернет сайт: </a:t>
            </a:r>
            <a:r>
              <a:rPr lang="en-US" sz="2400" dirty="0" smtClean="0">
                <a:hlinkClick r:id="rId3"/>
              </a:rPr>
              <a:t>http://www.kotelnich-msu.ru/</a:t>
            </a: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Режим работы:</a:t>
            </a:r>
          </a:p>
          <a:p>
            <a:pPr algn="ctr">
              <a:buNone/>
            </a:pPr>
            <a:r>
              <a:rPr lang="ru-RU" sz="2000" dirty="0" smtClean="0"/>
              <a:t>понедельник-четверг с 7:48 до 17:00</a:t>
            </a:r>
          </a:p>
          <a:p>
            <a:pPr algn="ctr">
              <a:buNone/>
            </a:pPr>
            <a:r>
              <a:rPr lang="ru-RU" sz="2000" dirty="0" smtClean="0"/>
              <a:t>пятница с 7:48 до 16:00</a:t>
            </a:r>
          </a:p>
          <a:p>
            <a:pPr algn="ctr">
              <a:buNone/>
            </a:pPr>
            <a:r>
              <a:rPr lang="ru-RU" sz="2000" dirty="0" smtClean="0"/>
              <a:t>перерыв на обед с 12 до 13 часов</a:t>
            </a:r>
          </a:p>
          <a:p>
            <a:pPr algn="ctr">
              <a:buNone/>
            </a:pPr>
            <a:r>
              <a:rPr lang="ru-RU" sz="2000" dirty="0" smtClean="0"/>
              <a:t>суббота-воскресенье выходной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 характеристики  районного бюджета, тыс. рублей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771530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Бюджет</a:t>
            </a:r>
            <a:r>
              <a:rPr lang="ru-RU" dirty="0" smtClean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ДОХОДЫ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Доходы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105273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868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929190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286512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7643834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1285860"/>
            <a:ext cx="1571636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Налоговые доходы</a:t>
            </a:r>
          </a:p>
          <a:p>
            <a:r>
              <a:rPr lang="ru-RU" sz="1200" dirty="0" smtClean="0"/>
              <a:t>сумма налоговых доходов и удельный вес налоговых доходов в объеме налоговых и неналоговых доходов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2285992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71,9%</a:t>
            </a:r>
          </a:p>
          <a:p>
            <a:r>
              <a:rPr lang="ru-RU" sz="1600" dirty="0" smtClean="0"/>
              <a:t>50545,36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2285992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75,9%</a:t>
            </a:r>
          </a:p>
          <a:p>
            <a:r>
              <a:rPr lang="ru-RU" sz="1600" dirty="0" smtClean="0"/>
              <a:t>50824,4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285992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77,9%</a:t>
            </a:r>
          </a:p>
          <a:p>
            <a:r>
              <a:rPr lang="ru-RU" sz="1600" dirty="0" smtClean="0"/>
              <a:t>55968,1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2285992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78,0%</a:t>
            </a:r>
          </a:p>
          <a:p>
            <a:r>
              <a:rPr lang="ru-RU" sz="1600" dirty="0" smtClean="0"/>
              <a:t>57942,1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2462" y="2285992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78,2%</a:t>
            </a:r>
          </a:p>
          <a:p>
            <a:r>
              <a:rPr lang="ru-RU" sz="1600" dirty="0" smtClean="0"/>
              <a:t>60595,4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2214546" y="3071811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/>
        </p:nvGraphicFramePr>
        <p:xfrm>
          <a:off x="3571868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4929190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6286512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7643834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7158" y="3286124"/>
            <a:ext cx="1571636" cy="19389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сумма неналоговых доходов и удельный вес неналоговых доходов в объеме налоговых и неналоговых доходов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4365104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28,1%</a:t>
            </a:r>
          </a:p>
          <a:p>
            <a:r>
              <a:rPr lang="ru-RU" sz="1600" dirty="0" smtClean="0"/>
              <a:t>19754,31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58" y="42862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24,1%</a:t>
            </a:r>
          </a:p>
          <a:p>
            <a:r>
              <a:rPr lang="ru-RU" sz="1600" dirty="0" smtClean="0"/>
              <a:t>16111,3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42862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22,1%</a:t>
            </a:r>
          </a:p>
          <a:p>
            <a:r>
              <a:rPr lang="ru-RU" sz="1600" dirty="0" smtClean="0"/>
              <a:t>15892,7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4286256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22,0%</a:t>
            </a:r>
          </a:p>
          <a:p>
            <a:r>
              <a:rPr lang="ru-RU" sz="1600" dirty="0" smtClean="0"/>
              <a:t>16372,9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072462" y="42862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21,8%</a:t>
            </a:r>
          </a:p>
          <a:p>
            <a:r>
              <a:rPr lang="ru-RU" sz="1600" dirty="0" smtClean="0"/>
              <a:t>16870,6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4546" y="857232"/>
            <a:ext cx="139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2019 год (отчет)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86182" y="857232"/>
            <a:ext cx="93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2020 год*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3504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2021 год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500826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58148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2023 год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Объем и структура 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143240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6084168" y="90872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55968,1тыс. руб. – всего налоговых доходов.</a:t>
            </a:r>
          </a:p>
          <a:p>
            <a:r>
              <a:rPr lang="ru-RU" sz="1000" dirty="0" smtClean="0"/>
              <a:t>Это составляет 14,6%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57942,1тыс. руб. – всего налоговых доходов.</a:t>
            </a:r>
          </a:p>
          <a:p>
            <a:r>
              <a:rPr lang="ru-RU" sz="1000" dirty="0" smtClean="0"/>
              <a:t>Это составляет 15,7%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65595,4 тыс. руб. – всего налоговых доходов.</a:t>
            </a:r>
          </a:p>
          <a:p>
            <a:r>
              <a:rPr lang="ru-RU" sz="1000" dirty="0" smtClean="0"/>
              <a:t>Это составляет 16,3% в общем объеме доходов.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Налог на доходы физических лиц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548680"/>
          <a:ext cx="56864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48680"/>
            <a:ext cx="936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17435,47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48680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18903,6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48680"/>
            <a:ext cx="116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19619,6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76673"/>
            <a:ext cx="864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20773,4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00760" y="785794"/>
            <a:ext cx="2943188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 (НДФЛ) – основной вид прямых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995936" y="4509120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26,3%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26,4%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509120"/>
            <a:ext cx="9361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26,8%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налога в общем объеме налоговых и неналоговых доходов районного бюджета в 2021, 2022 и 2023 годах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2786058"/>
            <a:ext cx="16430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Вознаграждение за выполнение трудовых или иных обязанностей;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продажи имущества, находившегося в собственности менее 3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сдачи имущества в аренду;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источников за пределами РФ;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в виде разного рода выигрышей;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2786058"/>
            <a:ext cx="17145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необлагаемые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продажи имущества, находившегося в собственности более трех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в порядке наследования;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393537" y="4679165"/>
            <a:ext cx="3786214" cy="1588"/>
          </a:xfrm>
          <a:prstGeom prst="straightConnector1">
            <a:avLst/>
          </a:prstGeom>
          <a:ln>
            <a:prstDash val="sysDot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6032</TotalTime>
  <Words>3267</Words>
  <Application>Microsoft Office PowerPoint</Application>
  <PresentationFormat>Экран (4:3)</PresentationFormat>
  <Paragraphs>742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Бюджет для граждан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 характеристики  районного бюджета, тыс. рублей</vt:lpstr>
      <vt:lpstr>ДОХОДЫ</vt:lpstr>
      <vt:lpstr>Доходы районного бюджета, тыс. рублей</vt:lpstr>
      <vt:lpstr>Объем и структура налоговых доходов</vt:lpstr>
      <vt:lpstr>Налог на доходы физических лиц</vt:lpstr>
      <vt:lpstr>Доходы от акцизов на нефтепродукты</vt:lpstr>
      <vt:lpstr>Налоги на совокупный доход</vt:lpstr>
      <vt:lpstr>Налоги на имущество</vt:lpstr>
      <vt:lpstr>Налоги на имущество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реализацию муниципальных программ Котельничского района в 2019году</vt:lpstr>
      <vt:lpstr>Расходы на реализацию муниципальных программ Котельничского района в 2020 году</vt:lpstr>
      <vt:lpstr>Расходы на реализацию муниципальных программ Котельничского района в 2021году</vt:lpstr>
      <vt:lpstr>Расходы на реализацию муниципальных программ Котельничского района в 2022году</vt:lpstr>
      <vt:lpstr>Расходы на реализацию муниципальных программ Котельничского района в 2023году</vt:lpstr>
      <vt:lpstr>Расходы на общегосударственные вопросы</vt:lpstr>
      <vt:lpstr>Расходы на национальную безопасность и правоохранительную деятельность</vt:lpstr>
      <vt:lpstr>Расходы на национальную экономику</vt:lpstr>
      <vt:lpstr>Расходы на сельское хозяйство</vt:lpstr>
      <vt:lpstr>Расходы на дорожное хозяйство (дорожный фонд) тыс. руб.</vt:lpstr>
      <vt:lpstr>Расходы на жилищно-коммунальное хозяйство</vt:lpstr>
      <vt:lpstr>Расходы на образование</vt:lpstr>
      <vt:lpstr>Расходы на культуру</vt:lpstr>
      <vt:lpstr>Расходы на социальную политику</vt:lpstr>
      <vt:lpstr>Расходы на физическую культуру и спорт</vt:lpstr>
      <vt:lpstr>Расходы на предоставление межбюджетных трансфертов</vt:lpstr>
      <vt:lpstr>ВЫПЛАТЫ</vt:lpstr>
      <vt:lpstr>Выплаты отдельным категориям граждан</vt:lpstr>
      <vt:lpstr>Выплаты учащимся, студентам и молодежи</vt:lpstr>
      <vt:lpstr>Выплаты на охрану семьи и детства</vt:lpstr>
      <vt:lpstr>МУНИЦИПАЛЬНЫЙ ДОЛГ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</dc:creator>
  <cp:lastModifiedBy>User</cp:lastModifiedBy>
  <cp:revision>413</cp:revision>
  <dcterms:created xsi:type="dcterms:W3CDTF">2016-11-28T06:42:45Z</dcterms:created>
  <dcterms:modified xsi:type="dcterms:W3CDTF">2020-12-21T06:40:37Z</dcterms:modified>
</cp:coreProperties>
</file>